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hr-H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hr-H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4319B7E-A07E-403B-9CFE-90D104003A50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9F1D7CC-C892-487D-ABA3-ED6136776982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>
                <a:latin typeface="Arial" pitchFamily="34" charset="0"/>
                <a:cs typeface="Arial" pitchFamily="34" charset="0"/>
              </a:rPr>
              <a:t>3. Softver</a:t>
            </a:r>
            <a:endParaRPr lang="hr-H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06477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91264" cy="593752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hr-HR" sz="2200" dirty="0" smtClean="0">
                <a:latin typeface="Arial" pitchFamily="34" charset="0"/>
                <a:cs typeface="Arial" pitchFamily="34" charset="0"/>
              </a:rPr>
              <a:t>Sklopovlje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računala upotrebljivo je ako uz njega postoji i programska oprema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buNone/>
            </a:pPr>
            <a:r>
              <a:rPr lang="hr-HR" sz="2200" dirty="0" smtClean="0">
                <a:latin typeface="Arial" pitchFamily="34" charset="0"/>
                <a:cs typeface="Arial" pitchFamily="34" charset="0"/>
              </a:rPr>
              <a:t>Programsku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podršku dijelimo na: sustavsku i programsku korisničku podršku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buNone/>
            </a:pP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sz="2200" dirty="0" smtClean="0">
                <a:latin typeface="Arial" pitchFamily="34" charset="0"/>
                <a:cs typeface="Arial" pitchFamily="34" charset="0"/>
              </a:rPr>
              <a:t>Prema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načinima naplate i distribucije programe dijelimo na: </a:t>
            </a:r>
          </a:p>
          <a:p>
            <a:pPr algn="just"/>
            <a:r>
              <a:rPr lang="vi-VN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Komercijalne </a:t>
            </a:r>
            <a:r>
              <a:rPr lang="vi-VN" sz="2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programe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koji su namijenjeni za prodaju. Kupnjom komercijalnih programa ne postajemo vlasnici programa, već kupujemo pravo (licencu) na korištenje određenog programa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.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vi-VN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Shareware </a:t>
            </a:r>
            <a:r>
              <a:rPr lang="vi-VN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programe</a:t>
            </a:r>
            <a:r>
              <a:rPr lang="hr-HR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koje je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moguće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besplatno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 koristiti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kroz određeni (probni) vremenski period. Nakon početnog besplatnog korištenja, korisnik mora platiti naknadu za daljnje korištenje programa.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hr-HR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Freeware </a:t>
            </a:r>
            <a:r>
              <a:rPr lang="hr-HR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programe;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u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potpunosti su besplatni za korištenje te ih možemo kopirati i besplatno distribuirati.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vi-VN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Open-source </a:t>
            </a:r>
            <a:r>
              <a:rPr lang="vi-VN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programe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korisnik može besplatno koristiti i prilagođavati prema vlastitim potrebama. </a:t>
            </a:r>
          </a:p>
        </p:txBody>
      </p:sp>
    </p:spTree>
    <p:extLst>
      <p:ext uri="{BB962C8B-B14F-4D97-AF65-F5344CB8AC3E}">
        <p14:creationId xmlns:p14="http://schemas.microsoft.com/office/powerpoint/2010/main" val="1964912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just"/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hr-HR" sz="2200" dirty="0">
                <a:latin typeface="Arial" pitchFamily="34" charset="0"/>
                <a:cs typeface="Arial" pitchFamily="34" charset="0"/>
              </a:rPr>
              <a:t>Sustavska programska podrška programi su koji omogućavaju upravljanje računalom i njegovim dijelovima. Sustavska programska podrška je podrška korisničkoj programskoj podršci, a može biti: </a:t>
            </a:r>
            <a:r>
              <a:rPr lang="hr-HR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BIOS, </a:t>
            </a:r>
            <a:r>
              <a:rPr lang="hr-HR" sz="2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vi-VN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peracijski sustav</a:t>
            </a:r>
            <a:r>
              <a:rPr lang="hr-HR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i  pogonski </a:t>
            </a:r>
            <a:r>
              <a:rPr lang="hr-HR" sz="2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 uslužni </a:t>
            </a:r>
            <a:r>
              <a:rPr lang="hr-HR" sz="2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program</a:t>
            </a:r>
          </a:p>
          <a:p>
            <a:pPr algn="just"/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vi-VN" sz="2200" dirty="0" smtClean="0">
                <a:latin typeface="Arial" pitchFamily="34" charset="0"/>
                <a:cs typeface="Arial" pitchFamily="34" charset="0"/>
              </a:rPr>
              <a:t>Korisnička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programska podrška programi su koji omogućuju rješavanje određenih problema krajnjem korisniku. Postoji više vrsta korisničke programske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podrške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: p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rogram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za unos i obradu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teksta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, o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rogrami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za obradu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slike, p</a:t>
            </a:r>
            <a:r>
              <a:rPr lang="pl-PL" sz="2200" dirty="0" smtClean="0">
                <a:latin typeface="Arial" pitchFamily="34" charset="0"/>
                <a:cs typeface="Arial" pitchFamily="34" charset="0"/>
              </a:rPr>
              <a:t>rogrami </a:t>
            </a:r>
            <a:r>
              <a:rPr lang="pl-PL" sz="2200" dirty="0">
                <a:latin typeface="Arial" pitchFamily="34" charset="0"/>
                <a:cs typeface="Arial" pitchFamily="34" charset="0"/>
              </a:rPr>
              <a:t>za stvaranje i uređivanje </a:t>
            </a:r>
            <a:r>
              <a:rPr lang="pl-PL" sz="2200" dirty="0" smtClean="0">
                <a:latin typeface="Arial" pitchFamily="34" charset="0"/>
                <a:cs typeface="Arial" pitchFamily="34" charset="0"/>
              </a:rPr>
              <a:t>prezentacija, programi </a:t>
            </a:r>
            <a:r>
              <a:rPr lang="pl-PL" sz="2200" dirty="0">
                <a:latin typeface="Arial" pitchFamily="34" charset="0"/>
                <a:cs typeface="Arial" pitchFamily="34" charset="0"/>
              </a:rPr>
              <a:t>za izradu proračunskih </a:t>
            </a:r>
            <a:r>
              <a:rPr lang="pl-PL" sz="2200" dirty="0" smtClean="0">
                <a:latin typeface="Arial" pitchFamily="34" charset="0"/>
                <a:cs typeface="Arial" pitchFamily="34" charset="0"/>
              </a:rPr>
              <a:t>tablica, programi </a:t>
            </a:r>
            <a:r>
              <a:rPr lang="pl-PL" sz="2200" dirty="0">
                <a:latin typeface="Arial" pitchFamily="34" charset="0"/>
                <a:cs typeface="Arial" pitchFamily="34" charset="0"/>
              </a:rPr>
              <a:t>za upravljanje bazama </a:t>
            </a:r>
            <a:r>
              <a:rPr lang="pl-PL" sz="2200" dirty="0" smtClean="0">
                <a:latin typeface="Arial" pitchFamily="34" charset="0"/>
                <a:cs typeface="Arial" pitchFamily="34" charset="0"/>
              </a:rPr>
              <a:t>podataka, 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niz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raznih programa za poslovnu, obrazovnu i privatnu upotrebu, kao što su programi za upravljanje poslovanjem poduzeća (npr. SAP), programi za učenje na daljinu (npr. Moodle) </a:t>
            </a:r>
          </a:p>
        </p:txBody>
      </p:sp>
    </p:spTree>
    <p:extLst>
      <p:ext uri="{BB962C8B-B14F-4D97-AF65-F5344CB8AC3E}">
        <p14:creationId xmlns:p14="http://schemas.microsoft.com/office/powerpoint/2010/main" val="951983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593752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hr-HR" sz="2200" dirty="0" smtClean="0">
                <a:latin typeface="Arial" pitchFamily="34" charset="0"/>
                <a:cs typeface="Arial" pitchFamily="34" charset="0"/>
              </a:rPr>
              <a:t>Operacijski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sustav olakšava upotrebu računala i omogućava djelotvorno iskorištavanje svih dijelova računala.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sz="2200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Vrste </a:t>
            </a:r>
            <a:r>
              <a:rPr lang="hr-HR" sz="2200" u="sng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operacijskih sustava: </a:t>
            </a:r>
          </a:p>
          <a:p>
            <a:pPr algn="just"/>
            <a:r>
              <a:rPr lang="hr-HR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peracijski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sustavi u stvarnom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vremenu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koriste </a:t>
            </a:r>
            <a:r>
              <a:rPr lang="vi-VN" sz="2200" dirty="0">
                <a:latin typeface="Arial" pitchFamily="34" charset="0"/>
                <a:cs typeface="Arial" pitchFamily="34" charset="0"/>
              </a:rPr>
              <a:t>se za proizvodne operacije. Korisničko sučelje je skromno, a glavni je zadatak ponavljanje niza operacija u precizno određenim vremenskim intervalima. </a:t>
            </a:r>
          </a:p>
          <a:p>
            <a:pPr algn="just"/>
            <a:r>
              <a:rPr lang="hr-HR" sz="2200" dirty="0" smtClean="0">
                <a:latin typeface="Arial" pitchFamily="34" charset="0"/>
                <a:cs typeface="Arial" pitchFamily="34" charset="0"/>
              </a:rPr>
              <a:t>Jednokorisnički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i jednozadaćni operacijski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sustav, 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upravlja računalom tako da jedan korisnik izvršava jedan po jedan zadatak. Primjer: MS-DOS, Palm OS. </a:t>
            </a:r>
          </a:p>
          <a:p>
            <a:pPr algn="just"/>
            <a:r>
              <a:rPr lang="hr-HR" sz="2200" dirty="0" smtClean="0">
                <a:latin typeface="Arial" pitchFamily="34" charset="0"/>
                <a:cs typeface="Arial" pitchFamily="34" charset="0"/>
              </a:rPr>
              <a:t>Jednokorisnički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i višezadaćni operacijski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sustav, upravlja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računalom tako da jedan korisnik može istovremeno izvršavati više zadataka. Primjer: Windows, MacOS. </a:t>
            </a:r>
          </a:p>
          <a:p>
            <a:pPr algn="just"/>
            <a:r>
              <a:rPr lang="hr-HR" sz="2200" dirty="0" smtClean="0">
                <a:latin typeface="Arial" pitchFamily="34" charset="0"/>
                <a:cs typeface="Arial" pitchFamily="34" charset="0"/>
              </a:rPr>
              <a:t>Višekorisnički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operacijski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sustav, omogućava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da više korisnika može istovremeno koristiti resurse računala. Primjer: Unix. </a:t>
            </a:r>
          </a:p>
        </p:txBody>
      </p:sp>
    </p:spTree>
    <p:extLst>
      <p:ext uri="{BB962C8B-B14F-4D97-AF65-F5344CB8AC3E}">
        <p14:creationId xmlns:p14="http://schemas.microsoft.com/office/powerpoint/2010/main" val="3977842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algn="just"/>
            <a:endParaRPr lang="hr-HR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dirty="0">
                <a:latin typeface="Arial" pitchFamily="34" charset="0"/>
                <a:cs typeface="Arial" pitchFamily="34" charset="0"/>
              </a:rPr>
              <a:t>Operacijski sustav Windows omogućuje nam komunikaciju putem grafičkog korisničkog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sučelja.</a:t>
            </a:r>
            <a:endParaRPr lang="hr-HR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dirty="0" smtClean="0">
                <a:latin typeface="Arial" pitchFamily="34" charset="0"/>
                <a:cs typeface="Arial" pitchFamily="34" charset="0"/>
              </a:rPr>
              <a:t>Osnovni </a:t>
            </a:r>
            <a:r>
              <a:rPr lang="hr-HR" dirty="0">
                <a:latin typeface="Arial" pitchFamily="34" charset="0"/>
                <a:cs typeface="Arial" pitchFamily="34" charset="0"/>
              </a:rPr>
              <a:t>elementi grafičkog korisničkog sučelja za operacijski sustav Windows su: </a:t>
            </a:r>
          </a:p>
          <a:p>
            <a:pPr algn="just"/>
            <a:r>
              <a:rPr lang="hr-HR" dirty="0" smtClean="0">
                <a:latin typeface="Arial" pitchFamily="34" charset="0"/>
                <a:cs typeface="Arial" pitchFamily="34" charset="0"/>
              </a:rPr>
              <a:t>Radna </a:t>
            </a:r>
            <a:r>
              <a:rPr lang="hr-HR" dirty="0">
                <a:latin typeface="Arial" pitchFamily="34" charset="0"/>
                <a:cs typeface="Arial" pitchFamily="34" charset="0"/>
              </a:rPr>
              <a:t>površina </a:t>
            </a:r>
          </a:p>
          <a:p>
            <a:pPr algn="just"/>
            <a:r>
              <a:rPr lang="hr-HR" dirty="0" smtClean="0">
                <a:latin typeface="Arial" pitchFamily="34" charset="0"/>
                <a:cs typeface="Arial" pitchFamily="34" charset="0"/>
              </a:rPr>
              <a:t>Prozori </a:t>
            </a:r>
          </a:p>
          <a:p>
            <a:pPr algn="just"/>
            <a:r>
              <a:rPr lang="hr-HR" dirty="0" smtClean="0">
                <a:latin typeface="Arial" pitchFamily="34" charset="0"/>
                <a:cs typeface="Arial" pitchFamily="34" charset="0"/>
              </a:rPr>
              <a:t>Ikone </a:t>
            </a:r>
          </a:p>
          <a:p>
            <a:pPr algn="just"/>
            <a:r>
              <a:rPr lang="hr-HR" dirty="0" smtClean="0">
                <a:latin typeface="Arial" pitchFamily="34" charset="0"/>
                <a:cs typeface="Arial" pitchFamily="34" charset="0"/>
              </a:rPr>
              <a:t>Izbornici </a:t>
            </a:r>
          </a:p>
          <a:p>
            <a:pPr algn="just"/>
            <a:r>
              <a:rPr lang="hr-HR" dirty="0" smtClean="0">
                <a:latin typeface="Arial" pitchFamily="34" charset="0"/>
                <a:cs typeface="Arial" pitchFamily="34" charset="0"/>
              </a:rPr>
              <a:t>Pokazivač miša – </a:t>
            </a:r>
            <a:r>
              <a:rPr lang="hr-HR" dirty="0">
                <a:latin typeface="Arial" pitchFamily="34" charset="0"/>
                <a:cs typeface="Arial" pitchFamily="34" charset="0"/>
              </a:rPr>
              <a:t>strelica na zaslonu koja se pomiče po zaslonu sukladno pomicanju miša. </a:t>
            </a:r>
          </a:p>
          <a:p>
            <a:pPr marL="0" indent="0" algn="just">
              <a:buNone/>
            </a:pPr>
            <a:endParaRPr lang="hr-HR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dirty="0" smtClean="0">
                <a:latin typeface="Arial" pitchFamily="34" charset="0"/>
                <a:cs typeface="Arial" pitchFamily="34" charset="0"/>
              </a:rPr>
              <a:t>Još </a:t>
            </a:r>
            <a:r>
              <a:rPr lang="hr-HR" dirty="0">
                <a:latin typeface="Arial" pitchFamily="34" charset="0"/>
                <a:cs typeface="Arial" pitchFamily="34" charset="0"/>
              </a:rPr>
              <a:t>je jedan važan element grafičkog korisničkog sučelja aplikacijsko programsko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sučelje, tj</a:t>
            </a:r>
            <a:r>
              <a:rPr lang="hr-HR" dirty="0">
                <a:latin typeface="Arial" pitchFamily="34" charset="0"/>
                <a:cs typeface="Arial" pitchFamily="34" charset="0"/>
              </a:rPr>
              <a:t>. sučelje operacijskog sustava prema korisničkoj programskoj podršci. </a:t>
            </a:r>
          </a:p>
          <a:p>
            <a:pPr marL="0" indent="0" algn="just">
              <a:buNone/>
            </a:pPr>
            <a:r>
              <a:rPr lang="hr-HR" dirty="0">
                <a:latin typeface="Arial" pitchFamily="34" charset="0"/>
                <a:cs typeface="Arial" pitchFamily="34" charset="0"/>
              </a:rPr>
              <a:t>Komandno-linijsko sučelje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je sučelje u </a:t>
            </a:r>
            <a:r>
              <a:rPr lang="hr-HR" dirty="0">
                <a:latin typeface="Arial" pitchFamily="34" charset="0"/>
                <a:cs typeface="Arial" pitchFamily="34" charset="0"/>
              </a:rPr>
              <a:t>kojem korisnik komunicira s operacijskim sustavom unosom naredbi u linijama. </a:t>
            </a:r>
          </a:p>
        </p:txBody>
      </p:sp>
    </p:spTree>
    <p:extLst>
      <p:ext uri="{BB962C8B-B14F-4D97-AF65-F5344CB8AC3E}">
        <p14:creationId xmlns:p14="http://schemas.microsoft.com/office/powerpoint/2010/main" val="1534919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hr-HR" sz="2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Radna </a:t>
            </a:r>
            <a:r>
              <a:rPr lang="hr-HR" sz="2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površina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je pozadina zaslona u operacijskom sustavom Windows. Sadržava prečace na češće korištene programe. Radna površina često se poistovjećuje s radnim stolom na kojem se nalaze stvari i dokumenti koje često koristimo kako ih ne bismo morali svaki put tražiti po ladicama ili registratorima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sz="2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Ikone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su sličice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kojima označavamo datoteke, mape, programe, web stranice ili naredbe. Ikone koje se nalaze na radnoj površini pokrećemo dvostrukim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klikom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miša.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sz="2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Traka sa zadacima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se nalazi na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dnu radne površine i sastoji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od tri dijela: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početni izbornik, srednji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prostor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u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kojem se nalaze prečaci na češće korištene programe i datoteke i trenutno aktivni prozori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, prostor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za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obavijesti.</a:t>
            </a:r>
          </a:p>
          <a:p>
            <a:pPr marL="0" indent="0" algn="just">
              <a:buNone/>
            </a:pPr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sz="2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Izbornici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su skupovi mogućnosti koje ima korisnik programske podrške kako bi se lakše izvršile funkcije </a:t>
            </a:r>
          </a:p>
        </p:txBody>
      </p:sp>
    </p:spTree>
    <p:extLst>
      <p:ext uri="{BB962C8B-B14F-4D97-AF65-F5344CB8AC3E}">
        <p14:creationId xmlns:p14="http://schemas.microsoft.com/office/powerpoint/2010/main" val="2904452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hr-HR" sz="2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Datoteka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je skup podataka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ili informacija pohranjenih pod istim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nazivom. Mapa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je objekt koji nam omogućuje da s više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datoteka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i/ili mapa upravljamo kao s cjelinom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buNone/>
            </a:pPr>
            <a:r>
              <a:rPr lang="hr-HR" sz="2200" dirty="0" smtClean="0">
                <a:latin typeface="Arial" pitchFamily="34" charset="0"/>
                <a:cs typeface="Arial" pitchFamily="34" charset="0"/>
              </a:rPr>
              <a:t>Kada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želimo označiti više datoteka ili mapa, imamo više mogućnosti: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označavanje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datoteka ili mapa koje su u nizu jedna pored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druge, označavanje datoteka ili mapa koje nisu u nizu, označavanje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svih datoteka i podmapa. </a:t>
            </a:r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hr-HR" sz="2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hr-HR" sz="2200" dirty="0" smtClean="0">
                <a:latin typeface="Arial" pitchFamily="34" charset="0"/>
                <a:cs typeface="Arial" pitchFamily="34" charset="0"/>
              </a:rPr>
              <a:t>Kada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se ne možemo sjetiti gdje smo ili pod kojim nazivom pohranili mapu ili datoteku, koristimo </a:t>
            </a:r>
            <a:r>
              <a:rPr lang="hr-HR" sz="2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Pretraživanje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. Datoteke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ćemo kopirati ili premještati kada želimo promijeniti mapu u kojoj su spremljene ili ih želimo imati i na nekom od prijenosnih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medija. </a:t>
            </a:r>
            <a:r>
              <a:rPr lang="hr-HR" sz="2200" dirty="0">
                <a:latin typeface="Arial" pitchFamily="34" charset="0"/>
                <a:cs typeface="Arial" pitchFamily="34" charset="0"/>
              </a:rPr>
              <a:t>Kopiranjem umnažamo datoteku, što znači da ćemo datoteku imati u izvorišnoj i odredišnoj mapi, a premještanjem datoteka neće biti dostupna u izvorišnoj, već samo u odredišnoj mapi. </a:t>
            </a:r>
          </a:p>
        </p:txBody>
      </p:sp>
    </p:spTree>
    <p:extLst>
      <p:ext uri="{BB962C8B-B14F-4D97-AF65-F5344CB8AC3E}">
        <p14:creationId xmlns:p14="http://schemas.microsoft.com/office/powerpoint/2010/main" val="593478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95</TotalTime>
  <Words>713</Words>
  <Application>Microsoft Office PowerPoint</Application>
  <PresentationFormat>On-screen Show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Oriel</vt:lpstr>
      <vt:lpstr>3. Softver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Softver</dc:title>
  <dc:creator>Natalia Olivier</dc:creator>
  <cp:lastModifiedBy>Natalia Olivier</cp:lastModifiedBy>
  <cp:revision>5</cp:revision>
  <dcterms:created xsi:type="dcterms:W3CDTF">2012-10-19T10:44:15Z</dcterms:created>
  <dcterms:modified xsi:type="dcterms:W3CDTF">2012-10-19T12:32:35Z</dcterms:modified>
</cp:coreProperties>
</file>