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58" r:id="rId4"/>
    <p:sldId id="259" r:id="rId5"/>
    <p:sldId id="260" r:id="rId6"/>
    <p:sldId id="261" r:id="rId7"/>
    <p:sldId id="262" r:id="rId8"/>
    <p:sldId id="263" r:id="rId9"/>
    <p:sldId id="265" r:id="rId10"/>
    <p:sldId id="266" r:id="rId11"/>
    <p:sldId id="267" r:id="rId12"/>
    <p:sldId id="264"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52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2AB302-E72E-4F70-A266-4AE4FA34EF9D}" type="datetimeFigureOut">
              <a:rPr lang="hr-HR" smtClean="0"/>
              <a:t>19.10.2012.</a:t>
            </a:fld>
            <a:endParaRPr lang="hr-H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C95414-8CDE-47F9-B06F-25095CC1A17C}" type="slidenum">
              <a:rPr lang="hr-HR" smtClean="0"/>
              <a:t>‹#›</a:t>
            </a:fld>
            <a:endParaRPr lang="hr-HR"/>
          </a:p>
        </p:txBody>
      </p:sp>
    </p:spTree>
    <p:extLst>
      <p:ext uri="{BB962C8B-B14F-4D97-AF65-F5344CB8AC3E}">
        <p14:creationId xmlns:p14="http://schemas.microsoft.com/office/powerpoint/2010/main" val="885581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3BC95414-8CDE-47F9-B06F-25095CC1A17C}" type="slidenum">
              <a:rPr lang="hr-HR" smtClean="0"/>
              <a:t>7</a:t>
            </a:fld>
            <a:endParaRPr lang="hr-HR"/>
          </a:p>
        </p:txBody>
      </p:sp>
    </p:spTree>
    <p:extLst>
      <p:ext uri="{BB962C8B-B14F-4D97-AF65-F5344CB8AC3E}">
        <p14:creationId xmlns:p14="http://schemas.microsoft.com/office/powerpoint/2010/main" val="4231840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771E86B1-108B-4CAA-A70E-748A779BE46F}" type="datetimeFigureOut">
              <a:rPr lang="hr-HR" smtClean="0"/>
              <a:t>19.10.2012.</a:t>
            </a:fld>
            <a:endParaRPr lang="hr-HR"/>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hr-H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E7FB1A2B-997F-4C84-A6F7-67831A2E9FD1}" type="slidenum">
              <a:rPr lang="hr-HR" smtClean="0"/>
              <a:t>‹#›</a:t>
            </a:fld>
            <a:endParaRPr lang="hr-H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71E86B1-108B-4CAA-A70E-748A779BE46F}" type="datetimeFigureOut">
              <a:rPr lang="hr-HR" smtClean="0"/>
              <a:t>19.10.2012.</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E7FB1A2B-997F-4C84-A6F7-67831A2E9FD1}" type="slidenum">
              <a:rPr lang="hr-HR" smtClean="0"/>
              <a:t>‹#›</a:t>
            </a:fld>
            <a:endParaRPr lang="hr-H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71E86B1-108B-4CAA-A70E-748A779BE46F}" type="datetimeFigureOut">
              <a:rPr lang="hr-HR" smtClean="0"/>
              <a:t>19.10.2012.</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E7FB1A2B-997F-4C84-A6F7-67831A2E9FD1}" type="slidenum">
              <a:rPr lang="hr-HR" smtClean="0"/>
              <a:t>‹#›</a:t>
            </a:fld>
            <a:endParaRPr lang="hr-H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771E86B1-108B-4CAA-A70E-748A779BE46F}" type="datetimeFigureOut">
              <a:rPr lang="hr-HR" smtClean="0"/>
              <a:t>19.10.2012.</a:t>
            </a:fld>
            <a:endParaRPr lang="hr-HR"/>
          </a:p>
        </p:txBody>
      </p:sp>
      <p:sp>
        <p:nvSpPr>
          <p:cNvPr id="9" name="Slide Number Placeholder 8"/>
          <p:cNvSpPr>
            <a:spLocks noGrp="1"/>
          </p:cNvSpPr>
          <p:nvPr>
            <p:ph type="sldNum" sz="quarter" idx="15"/>
          </p:nvPr>
        </p:nvSpPr>
        <p:spPr/>
        <p:txBody>
          <a:bodyPr rtlCol="0"/>
          <a:lstStyle/>
          <a:p>
            <a:fld id="{E7FB1A2B-997F-4C84-A6F7-67831A2E9FD1}" type="slidenum">
              <a:rPr lang="hr-HR" smtClean="0"/>
              <a:t>‹#›</a:t>
            </a:fld>
            <a:endParaRPr lang="hr-HR"/>
          </a:p>
        </p:txBody>
      </p:sp>
      <p:sp>
        <p:nvSpPr>
          <p:cNvPr id="10" name="Footer Placeholder 9"/>
          <p:cNvSpPr>
            <a:spLocks noGrp="1"/>
          </p:cNvSpPr>
          <p:nvPr>
            <p:ph type="ftr" sz="quarter" idx="16"/>
          </p:nvPr>
        </p:nvSpPr>
        <p:spPr/>
        <p:txBody>
          <a:bodyPr rtlCol="0"/>
          <a:lstStyle/>
          <a:p>
            <a:endParaRPr lang="hr-H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771E86B1-108B-4CAA-A70E-748A779BE46F}" type="datetimeFigureOut">
              <a:rPr lang="hr-HR" smtClean="0"/>
              <a:t>19.10.2012.</a:t>
            </a:fld>
            <a:endParaRPr lang="hr-HR"/>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hr-H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E7FB1A2B-997F-4C84-A6F7-67831A2E9FD1}" type="slidenum">
              <a:rPr lang="hr-HR" smtClean="0"/>
              <a:t>‹#›</a:t>
            </a:fld>
            <a:endParaRPr lang="hr-H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71E86B1-108B-4CAA-A70E-748A779BE46F}" type="datetimeFigureOut">
              <a:rPr lang="hr-HR" smtClean="0"/>
              <a:t>19.10.2012.</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E7FB1A2B-997F-4C84-A6F7-67831A2E9FD1}" type="slidenum">
              <a:rPr lang="hr-HR" smtClean="0"/>
              <a:t>‹#›</a:t>
            </a:fld>
            <a:endParaRPr lang="hr-HR"/>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771E86B1-108B-4CAA-A70E-748A779BE46F}" type="datetimeFigureOut">
              <a:rPr lang="hr-HR" smtClean="0"/>
              <a:t>19.10.2012.</a:t>
            </a:fld>
            <a:endParaRPr lang="hr-HR"/>
          </a:p>
        </p:txBody>
      </p:sp>
      <p:sp>
        <p:nvSpPr>
          <p:cNvPr id="8" name="Footer Placeholder 7"/>
          <p:cNvSpPr>
            <a:spLocks noGrp="1"/>
          </p:cNvSpPr>
          <p:nvPr>
            <p:ph type="ftr" sz="quarter" idx="11"/>
          </p:nvPr>
        </p:nvSpPr>
        <p:spPr/>
        <p:txBody>
          <a:bodyPr/>
          <a:lstStyle/>
          <a:p>
            <a:endParaRPr lang="hr-HR"/>
          </a:p>
        </p:txBody>
      </p:sp>
      <p:sp>
        <p:nvSpPr>
          <p:cNvPr id="9" name="Slide Number Placeholder 8"/>
          <p:cNvSpPr>
            <a:spLocks noGrp="1"/>
          </p:cNvSpPr>
          <p:nvPr>
            <p:ph type="sldNum" sz="quarter" idx="12"/>
          </p:nvPr>
        </p:nvSpPr>
        <p:spPr/>
        <p:txBody>
          <a:bodyPr/>
          <a:lstStyle/>
          <a:p>
            <a:fld id="{E7FB1A2B-997F-4C84-A6F7-67831A2E9FD1}" type="slidenum">
              <a:rPr lang="hr-HR" smtClean="0"/>
              <a:t>‹#›</a:t>
            </a:fld>
            <a:endParaRPr lang="hr-HR"/>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771E86B1-108B-4CAA-A70E-748A779BE46F}" type="datetimeFigureOut">
              <a:rPr lang="hr-HR" smtClean="0"/>
              <a:t>19.10.2012.</a:t>
            </a:fld>
            <a:endParaRPr lang="hr-HR"/>
          </a:p>
        </p:txBody>
      </p:sp>
      <p:sp>
        <p:nvSpPr>
          <p:cNvPr id="7" name="Slide Number Placeholder 6"/>
          <p:cNvSpPr>
            <a:spLocks noGrp="1"/>
          </p:cNvSpPr>
          <p:nvPr>
            <p:ph type="sldNum" sz="quarter" idx="11"/>
          </p:nvPr>
        </p:nvSpPr>
        <p:spPr/>
        <p:txBody>
          <a:bodyPr rtlCol="0"/>
          <a:lstStyle/>
          <a:p>
            <a:fld id="{E7FB1A2B-997F-4C84-A6F7-67831A2E9FD1}" type="slidenum">
              <a:rPr lang="hr-HR" smtClean="0"/>
              <a:t>‹#›</a:t>
            </a:fld>
            <a:endParaRPr lang="hr-HR"/>
          </a:p>
        </p:txBody>
      </p:sp>
      <p:sp>
        <p:nvSpPr>
          <p:cNvPr id="8" name="Footer Placeholder 7"/>
          <p:cNvSpPr>
            <a:spLocks noGrp="1"/>
          </p:cNvSpPr>
          <p:nvPr>
            <p:ph type="ftr" sz="quarter" idx="12"/>
          </p:nvPr>
        </p:nvSpPr>
        <p:spPr/>
        <p:txBody>
          <a:bodyPr rtlCol="0"/>
          <a:lstStyle/>
          <a:p>
            <a:endParaRPr lang="hr-H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1E86B1-108B-4CAA-A70E-748A779BE46F}" type="datetimeFigureOut">
              <a:rPr lang="hr-HR" smtClean="0"/>
              <a:t>19.10.2012.</a:t>
            </a:fld>
            <a:endParaRPr lang="hr-HR"/>
          </a:p>
        </p:txBody>
      </p:sp>
      <p:sp>
        <p:nvSpPr>
          <p:cNvPr id="3" name="Footer Placeholder 2"/>
          <p:cNvSpPr>
            <a:spLocks noGrp="1"/>
          </p:cNvSpPr>
          <p:nvPr>
            <p:ph type="ftr" sz="quarter" idx="11"/>
          </p:nvPr>
        </p:nvSpPr>
        <p:spPr/>
        <p:txBody>
          <a:bodyPr/>
          <a:lstStyle/>
          <a:p>
            <a:endParaRPr lang="hr-HR"/>
          </a:p>
        </p:txBody>
      </p:sp>
      <p:sp>
        <p:nvSpPr>
          <p:cNvPr id="4" name="Slide Number Placeholder 3"/>
          <p:cNvSpPr>
            <a:spLocks noGrp="1"/>
          </p:cNvSpPr>
          <p:nvPr>
            <p:ph type="sldNum" sz="quarter" idx="12"/>
          </p:nvPr>
        </p:nvSpPr>
        <p:spPr/>
        <p:txBody>
          <a:bodyPr/>
          <a:lstStyle/>
          <a:p>
            <a:fld id="{E7FB1A2B-997F-4C84-A6F7-67831A2E9FD1}" type="slidenum">
              <a:rPr lang="hr-HR" smtClean="0"/>
              <a:t>‹#›</a:t>
            </a:fld>
            <a:endParaRPr lang="hr-H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771E86B1-108B-4CAA-A70E-748A779BE46F}" type="datetimeFigureOut">
              <a:rPr lang="hr-HR" smtClean="0"/>
              <a:t>19.10.2012.</a:t>
            </a:fld>
            <a:endParaRPr lang="hr-HR"/>
          </a:p>
        </p:txBody>
      </p:sp>
      <p:sp>
        <p:nvSpPr>
          <p:cNvPr id="22" name="Slide Number Placeholder 21"/>
          <p:cNvSpPr>
            <a:spLocks noGrp="1"/>
          </p:cNvSpPr>
          <p:nvPr>
            <p:ph type="sldNum" sz="quarter" idx="15"/>
          </p:nvPr>
        </p:nvSpPr>
        <p:spPr/>
        <p:txBody>
          <a:bodyPr rtlCol="0"/>
          <a:lstStyle/>
          <a:p>
            <a:fld id="{E7FB1A2B-997F-4C84-A6F7-67831A2E9FD1}" type="slidenum">
              <a:rPr lang="hr-HR" smtClean="0"/>
              <a:t>‹#›</a:t>
            </a:fld>
            <a:endParaRPr lang="hr-HR"/>
          </a:p>
        </p:txBody>
      </p:sp>
      <p:sp>
        <p:nvSpPr>
          <p:cNvPr id="23" name="Footer Placeholder 22"/>
          <p:cNvSpPr>
            <a:spLocks noGrp="1"/>
          </p:cNvSpPr>
          <p:nvPr>
            <p:ph type="ftr" sz="quarter" idx="16"/>
          </p:nvPr>
        </p:nvSpPr>
        <p:spPr/>
        <p:txBody>
          <a:bodyPr rtlCol="0"/>
          <a:lstStyle/>
          <a:p>
            <a:endParaRPr lang="hr-H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771E86B1-108B-4CAA-A70E-748A779BE46F}" type="datetimeFigureOut">
              <a:rPr lang="hr-HR" smtClean="0"/>
              <a:t>19.10.2012.</a:t>
            </a:fld>
            <a:endParaRPr lang="hr-HR"/>
          </a:p>
        </p:txBody>
      </p:sp>
      <p:sp>
        <p:nvSpPr>
          <p:cNvPr id="18" name="Slide Number Placeholder 17"/>
          <p:cNvSpPr>
            <a:spLocks noGrp="1"/>
          </p:cNvSpPr>
          <p:nvPr>
            <p:ph type="sldNum" sz="quarter" idx="11"/>
          </p:nvPr>
        </p:nvSpPr>
        <p:spPr/>
        <p:txBody>
          <a:bodyPr rtlCol="0"/>
          <a:lstStyle/>
          <a:p>
            <a:fld id="{E7FB1A2B-997F-4C84-A6F7-67831A2E9FD1}" type="slidenum">
              <a:rPr lang="hr-HR" smtClean="0"/>
              <a:t>‹#›</a:t>
            </a:fld>
            <a:endParaRPr lang="hr-HR"/>
          </a:p>
        </p:txBody>
      </p:sp>
      <p:sp>
        <p:nvSpPr>
          <p:cNvPr id="21" name="Footer Placeholder 20"/>
          <p:cNvSpPr>
            <a:spLocks noGrp="1"/>
          </p:cNvSpPr>
          <p:nvPr>
            <p:ph type="ftr" sz="quarter" idx="12"/>
          </p:nvPr>
        </p:nvSpPr>
        <p:spPr/>
        <p:txBody>
          <a:bodyPr rtlCol="0"/>
          <a:lstStyle/>
          <a:p>
            <a:endParaRPr lang="hr-H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71E86B1-108B-4CAA-A70E-748A779BE46F}" type="datetimeFigureOut">
              <a:rPr lang="hr-HR" smtClean="0"/>
              <a:t>19.10.2012.</a:t>
            </a:fld>
            <a:endParaRPr lang="hr-H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hr-H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E7FB1A2B-997F-4C84-A6F7-67831A2E9FD1}" type="slidenum">
              <a:rPr lang="hr-HR" smtClean="0"/>
              <a:t>‹#›</a:t>
            </a:fld>
            <a:endParaRPr lang="hr-H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hr-HR" dirty="0" smtClean="0">
                <a:latin typeface="Arial" pitchFamily="34" charset="0"/>
                <a:cs typeface="Arial" pitchFamily="34" charset="0"/>
              </a:rPr>
              <a:t>2. Hardver </a:t>
            </a:r>
            <a:endParaRPr lang="hr-HR" dirty="0">
              <a:latin typeface="Arial" pitchFamily="34" charset="0"/>
              <a:cs typeface="Arial" pitchFamily="34" charset="0"/>
            </a:endParaRPr>
          </a:p>
        </p:txBody>
      </p:sp>
    </p:spTree>
    <p:extLst>
      <p:ext uri="{BB962C8B-B14F-4D97-AF65-F5344CB8AC3E}">
        <p14:creationId xmlns:p14="http://schemas.microsoft.com/office/powerpoint/2010/main" val="2443782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260648"/>
            <a:ext cx="8229600" cy="5865515"/>
          </a:xfrm>
        </p:spPr>
        <p:txBody>
          <a:bodyPr>
            <a:noAutofit/>
          </a:bodyPr>
          <a:lstStyle/>
          <a:p>
            <a:pPr algn="just"/>
            <a:endParaRPr lang="hr-HR" sz="2200" dirty="0">
              <a:latin typeface="Arial" pitchFamily="34" charset="0"/>
              <a:cs typeface="Arial" pitchFamily="34" charset="0"/>
            </a:endParaRPr>
          </a:p>
          <a:p>
            <a:pPr algn="just"/>
            <a:r>
              <a:rPr lang="vi-VN" sz="2200" dirty="0">
                <a:latin typeface="Arial" pitchFamily="34" charset="0"/>
                <a:cs typeface="Arial" pitchFamily="34" charset="0"/>
              </a:rPr>
              <a:t>Pisač </a:t>
            </a:r>
            <a:r>
              <a:rPr lang="vi-VN" sz="2200" dirty="0" smtClean="0">
                <a:latin typeface="Arial" pitchFamily="34" charset="0"/>
                <a:cs typeface="Arial" pitchFamily="34" charset="0"/>
              </a:rPr>
              <a:t>izlazni </a:t>
            </a:r>
            <a:r>
              <a:rPr lang="vi-VN" sz="2200" dirty="0">
                <a:latin typeface="Arial" pitchFamily="34" charset="0"/>
                <a:cs typeface="Arial" pitchFamily="34" charset="0"/>
              </a:rPr>
              <a:t>je uređaj koji nam omogućava da iz računala rezultate rada prenesemo na papir. Pisači su razvijani usporedo s računalima i u početku su mogli ispisivati samo tekst. Danas možemo ispisivati i vrlo kvalitetne fotografije. Ispisivati se može na običan papir, folije ili samoljepljive naljepnice. </a:t>
            </a:r>
            <a:r>
              <a:rPr lang="hr-HR" sz="2200" dirty="0" smtClean="0">
                <a:latin typeface="Arial" pitchFamily="34" charset="0"/>
                <a:cs typeface="Arial" pitchFamily="34" charset="0"/>
              </a:rPr>
              <a:t>Pisače </a:t>
            </a:r>
            <a:r>
              <a:rPr lang="hr-HR" sz="2200" dirty="0">
                <a:latin typeface="Arial" pitchFamily="34" charset="0"/>
                <a:cs typeface="Arial" pitchFamily="34" charset="0"/>
              </a:rPr>
              <a:t>možemo podijeliti prema vrsti ispisa na iglične (matrične) pisače, tintne pisače i laserske pisače. </a:t>
            </a:r>
            <a:endParaRPr lang="hr-HR" sz="2200" dirty="0" smtClean="0">
              <a:latin typeface="Arial" pitchFamily="34" charset="0"/>
              <a:cs typeface="Arial" pitchFamily="34" charset="0"/>
            </a:endParaRPr>
          </a:p>
          <a:p>
            <a:pPr marL="0" indent="0" algn="just">
              <a:buNone/>
            </a:pPr>
            <a:r>
              <a:rPr lang="hr-HR" sz="2200" dirty="0" smtClean="0">
                <a:latin typeface="Arial" pitchFamily="34" charset="0"/>
                <a:cs typeface="Arial" pitchFamily="34" charset="0"/>
              </a:rPr>
              <a:t> </a:t>
            </a:r>
          </a:p>
          <a:p>
            <a:pPr algn="just"/>
            <a:r>
              <a:rPr lang="vi-VN" sz="2200" u="sng" dirty="0" smtClean="0">
                <a:latin typeface="Arial" pitchFamily="34" charset="0"/>
                <a:cs typeface="Arial" pitchFamily="34" charset="0"/>
              </a:rPr>
              <a:t>Iglični </a:t>
            </a:r>
            <a:r>
              <a:rPr lang="vi-VN" sz="2200" u="sng" dirty="0">
                <a:latin typeface="Arial" pitchFamily="34" charset="0"/>
                <a:cs typeface="Arial" pitchFamily="34" charset="0"/>
              </a:rPr>
              <a:t>pisači</a:t>
            </a:r>
            <a:r>
              <a:rPr lang="vi-VN" sz="2200" dirty="0">
                <a:latin typeface="Arial" pitchFamily="34" charset="0"/>
                <a:cs typeface="Arial" pitchFamily="34" charset="0"/>
              </a:rPr>
              <a:t> pojavili su se kao prvi izlazni uređaji uz osobna računala. Ovi su </a:t>
            </a:r>
            <a:r>
              <a:rPr lang="vi-VN" sz="2200" dirty="0" smtClean="0">
                <a:latin typeface="Arial" pitchFamily="34" charset="0"/>
                <a:cs typeface="Arial" pitchFamily="34" charset="0"/>
              </a:rPr>
              <a:t>uređaji</a:t>
            </a:r>
            <a:r>
              <a:rPr lang="hr-HR" sz="2200" dirty="0" smtClean="0">
                <a:latin typeface="Arial" pitchFamily="34" charset="0"/>
                <a:cs typeface="Arial" pitchFamily="34" charset="0"/>
              </a:rPr>
              <a:t> </a:t>
            </a:r>
            <a:r>
              <a:rPr lang="pl-PL" sz="2200" dirty="0" smtClean="0">
                <a:latin typeface="Arial" pitchFamily="34" charset="0"/>
                <a:cs typeface="Arial" pitchFamily="34" charset="0"/>
              </a:rPr>
              <a:t>skupi</a:t>
            </a:r>
            <a:r>
              <a:rPr lang="pl-PL" sz="2200" dirty="0">
                <a:latin typeface="Arial" pitchFamily="34" charset="0"/>
                <a:cs typeface="Arial" pitchFamily="34" charset="0"/>
              </a:rPr>
              <a:t>, spori i pri radu stvaraju veliku buku. </a:t>
            </a:r>
            <a:r>
              <a:rPr lang="pl-PL" sz="2200" dirty="0" smtClean="0">
                <a:latin typeface="Arial" pitchFamily="34" charset="0"/>
                <a:cs typeface="Arial" pitchFamily="34" charset="0"/>
              </a:rPr>
              <a:t> </a:t>
            </a:r>
            <a:r>
              <a:rPr lang="vi-VN" sz="2200" u="sng" dirty="0" smtClean="0">
                <a:latin typeface="Arial" pitchFamily="34" charset="0"/>
                <a:cs typeface="Arial" pitchFamily="34" charset="0"/>
              </a:rPr>
              <a:t>Tintni </a:t>
            </a:r>
            <a:r>
              <a:rPr lang="vi-VN" sz="2200" u="sng" dirty="0">
                <a:latin typeface="Arial" pitchFamily="34" charset="0"/>
                <a:cs typeface="Arial" pitchFamily="34" charset="0"/>
              </a:rPr>
              <a:t>pisači </a:t>
            </a:r>
            <a:r>
              <a:rPr lang="vi-VN" sz="2200" dirty="0" smtClean="0">
                <a:latin typeface="Arial" pitchFamily="34" charset="0"/>
                <a:cs typeface="Arial" pitchFamily="34" charset="0"/>
              </a:rPr>
              <a:t>najzastupljeniji </a:t>
            </a:r>
            <a:r>
              <a:rPr lang="vi-VN" sz="2200" dirty="0">
                <a:latin typeface="Arial" pitchFamily="34" charset="0"/>
                <a:cs typeface="Arial" pitchFamily="34" charset="0"/>
              </a:rPr>
              <a:t>su za kućnu upotrebu zbog svoje niske cijene i prihvatljive kvalitete ispisa. Tintni pisači isplativiji su kada ispisujemo manje jer je relativno niska cijena uređaja, a visoka cijena tinte koju pisač </a:t>
            </a:r>
            <a:r>
              <a:rPr lang="vi-VN" sz="2200" dirty="0" smtClean="0">
                <a:latin typeface="Arial" pitchFamily="34" charset="0"/>
                <a:cs typeface="Arial" pitchFamily="34" charset="0"/>
              </a:rPr>
              <a:t>koristi.</a:t>
            </a:r>
            <a:r>
              <a:rPr lang="hr-HR" sz="2200" dirty="0" smtClean="0">
                <a:latin typeface="Arial" pitchFamily="34" charset="0"/>
                <a:cs typeface="Arial" pitchFamily="34" charset="0"/>
              </a:rPr>
              <a:t> </a:t>
            </a:r>
            <a:endParaRPr lang="hr-HR" sz="2200" dirty="0">
              <a:latin typeface="Arial" pitchFamily="34" charset="0"/>
              <a:cs typeface="Arial" pitchFamily="34" charset="0"/>
            </a:endParaRPr>
          </a:p>
        </p:txBody>
      </p:sp>
    </p:spTree>
    <p:extLst>
      <p:ext uri="{BB962C8B-B14F-4D97-AF65-F5344CB8AC3E}">
        <p14:creationId xmlns:p14="http://schemas.microsoft.com/office/powerpoint/2010/main" val="1043694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32656"/>
            <a:ext cx="8229600" cy="5793507"/>
          </a:xfrm>
        </p:spPr>
        <p:txBody>
          <a:bodyPr>
            <a:normAutofit/>
          </a:bodyPr>
          <a:lstStyle/>
          <a:p>
            <a:endParaRPr lang="hr-HR" sz="2200" dirty="0">
              <a:latin typeface="Arial" pitchFamily="34" charset="0"/>
              <a:cs typeface="Arial" pitchFamily="34" charset="0"/>
            </a:endParaRPr>
          </a:p>
          <a:p>
            <a:pPr algn="just"/>
            <a:r>
              <a:rPr lang="vi-VN" sz="2200" dirty="0">
                <a:latin typeface="Arial" pitchFamily="34" charset="0"/>
                <a:cs typeface="Arial" pitchFamily="34" charset="0"/>
              </a:rPr>
              <a:t>Zvučna kartica </a:t>
            </a:r>
            <a:r>
              <a:rPr lang="vi-VN" sz="2200" dirty="0" smtClean="0">
                <a:latin typeface="Arial" pitchFamily="34" charset="0"/>
                <a:cs typeface="Arial" pitchFamily="34" charset="0"/>
              </a:rPr>
              <a:t>komponenta </a:t>
            </a:r>
            <a:r>
              <a:rPr lang="vi-VN" sz="2200" dirty="0">
                <a:latin typeface="Arial" pitchFamily="34" charset="0"/>
                <a:cs typeface="Arial" pitchFamily="34" charset="0"/>
              </a:rPr>
              <a:t>je koja je ugrađena u matičnu ploču, a može se i priključiti u odgovarajući utor. Zadužena je za obradu zvučnih signala koji se reproduciraju pomoću zvučnika ili slušalica. Kao što smo već spomenuli, računala su digitalni strojevi koji sve razumiju kao niz nula i jedinica. Zvuk koji čujemo analogan je i putuje zrakom u obliku valova. Zvučna kartica uređaj je kojiomogućuje konverziju digitalnih podataka iz računala u zvučne signale koje razumijemo. Sličnu funkciju ima grafička kartica, koja digitalne podatke iz računala </a:t>
            </a:r>
            <a:r>
              <a:rPr lang="hr-HR" sz="2200" dirty="0" smtClean="0">
                <a:latin typeface="Arial" pitchFamily="34" charset="0"/>
                <a:cs typeface="Arial" pitchFamily="34" charset="0"/>
              </a:rPr>
              <a:t>pretvara </a:t>
            </a:r>
            <a:r>
              <a:rPr lang="hr-HR" sz="2200" dirty="0">
                <a:latin typeface="Arial" pitchFamily="34" charset="0"/>
                <a:cs typeface="Arial" pitchFamily="34" charset="0"/>
              </a:rPr>
              <a:t>u oblik razumljiv ljudskom oku. </a:t>
            </a:r>
            <a:endParaRPr lang="hr-HR" sz="2200" dirty="0" smtClean="0">
              <a:latin typeface="Arial" pitchFamily="34" charset="0"/>
              <a:cs typeface="Arial" pitchFamily="34" charset="0"/>
            </a:endParaRPr>
          </a:p>
          <a:p>
            <a:pPr marL="0" indent="0">
              <a:buNone/>
            </a:pPr>
            <a:endParaRPr lang="hr-HR" sz="2200" dirty="0"/>
          </a:p>
          <a:p>
            <a:pPr algn="just"/>
            <a:r>
              <a:rPr lang="hr-HR" sz="2200" dirty="0" smtClean="0">
                <a:latin typeface="Arial" pitchFamily="34" charset="0"/>
                <a:cs typeface="Arial" pitchFamily="34" charset="0"/>
              </a:rPr>
              <a:t>I</a:t>
            </a:r>
            <a:r>
              <a:rPr lang="vi-VN" sz="2200" dirty="0" smtClean="0">
                <a:latin typeface="Arial" pitchFamily="34" charset="0"/>
                <a:cs typeface="Arial" pitchFamily="34" charset="0"/>
              </a:rPr>
              <a:t>zlazni </a:t>
            </a:r>
            <a:r>
              <a:rPr lang="hr-HR" sz="2200" dirty="0" smtClean="0">
                <a:latin typeface="Arial" pitchFamily="34" charset="0"/>
                <a:cs typeface="Arial" pitchFamily="34" charset="0"/>
              </a:rPr>
              <a:t>crtač </a:t>
            </a:r>
            <a:r>
              <a:rPr lang="vi-VN" sz="2200" dirty="0" smtClean="0">
                <a:latin typeface="Arial" pitchFamily="34" charset="0"/>
                <a:cs typeface="Arial" pitchFamily="34" charset="0"/>
              </a:rPr>
              <a:t>je </a:t>
            </a:r>
            <a:r>
              <a:rPr lang="vi-VN" sz="2200" dirty="0">
                <a:latin typeface="Arial" pitchFamily="34" charset="0"/>
                <a:cs typeface="Arial" pitchFamily="34" charset="0"/>
              </a:rPr>
              <a:t>uređaj koji se koristi za ispis crteža velikih formata. Crtač se razlikuje od pisača po tome što crta kontinuirane crte po papiru pomoću jednog ili više pera. </a:t>
            </a:r>
            <a:endParaRPr lang="hr-HR" sz="2200" dirty="0">
              <a:latin typeface="Arial" pitchFamily="34" charset="0"/>
              <a:cs typeface="Arial" pitchFamily="34" charset="0"/>
            </a:endParaRPr>
          </a:p>
        </p:txBody>
      </p:sp>
    </p:spTree>
    <p:extLst>
      <p:ext uri="{BB962C8B-B14F-4D97-AF65-F5344CB8AC3E}">
        <p14:creationId xmlns:p14="http://schemas.microsoft.com/office/powerpoint/2010/main" val="2591271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32656"/>
            <a:ext cx="8229600" cy="5793507"/>
          </a:xfrm>
        </p:spPr>
        <p:txBody>
          <a:bodyPr>
            <a:normAutofit/>
          </a:bodyPr>
          <a:lstStyle/>
          <a:p>
            <a:r>
              <a:rPr lang="vi-VN" sz="2200" u="sng" dirty="0">
                <a:latin typeface="Arial" pitchFamily="34" charset="0"/>
                <a:cs typeface="Arial" pitchFamily="34" charset="0"/>
              </a:rPr>
              <a:t>Laserski pisači </a:t>
            </a:r>
            <a:r>
              <a:rPr lang="vi-VN" sz="2200" dirty="0">
                <a:latin typeface="Arial" pitchFamily="34" charset="0"/>
                <a:cs typeface="Arial" pitchFamily="34" charset="0"/>
              </a:rPr>
              <a:t>najčešće se koriste u uredima, a u novije vrijeme česti su i u kućnoj upotrebi. Cijena uređaja relativno je visoka, ali je niska cijena ispisa jedne stranice. Korištenje laserskih pisača isplativije je za veće količine ispisa.  </a:t>
            </a:r>
            <a:endParaRPr lang="hr-HR" sz="2200" dirty="0">
              <a:latin typeface="Arial" pitchFamily="34" charset="0"/>
              <a:cs typeface="Arial" pitchFamily="34" charset="0"/>
            </a:endParaRPr>
          </a:p>
          <a:p>
            <a:endParaRPr lang="hr-HR" sz="2200" dirty="0"/>
          </a:p>
          <a:p>
            <a:r>
              <a:rPr lang="vi-VN" sz="2200" dirty="0">
                <a:latin typeface="Arial" pitchFamily="34" charset="0"/>
                <a:cs typeface="Arial" pitchFamily="34" charset="0"/>
              </a:rPr>
              <a:t>Projektor je izlazni uređaj koji omogućava prikaz uvećane slike na projekcijskom platnu, zidu ili slično. Koristi se za razne prezentacije, npr. u nastavi, poslovne i ostale vrste prezentacija</a:t>
            </a:r>
            <a:r>
              <a:rPr lang="vi-VN" sz="2200" dirty="0"/>
              <a:t>. </a:t>
            </a:r>
            <a:endParaRPr lang="hr-HR" sz="2200" dirty="0"/>
          </a:p>
        </p:txBody>
      </p:sp>
    </p:spTree>
    <p:extLst>
      <p:ext uri="{BB962C8B-B14F-4D97-AF65-F5344CB8AC3E}">
        <p14:creationId xmlns:p14="http://schemas.microsoft.com/office/powerpoint/2010/main" val="2725655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32656"/>
            <a:ext cx="8229600" cy="5793507"/>
          </a:xfrm>
        </p:spPr>
        <p:txBody>
          <a:bodyPr>
            <a:normAutofit/>
          </a:bodyPr>
          <a:lstStyle/>
          <a:p>
            <a:pPr algn="just"/>
            <a:r>
              <a:rPr lang="hr-HR" sz="2200" dirty="0" smtClean="0">
                <a:latin typeface="Arial" pitchFamily="34" charset="0"/>
                <a:cs typeface="Arial" pitchFamily="34" charset="0"/>
              </a:rPr>
              <a:t>Memorija </a:t>
            </a:r>
            <a:r>
              <a:rPr lang="hr-HR" sz="2200" dirty="0">
                <a:latin typeface="Arial" pitchFamily="34" charset="0"/>
                <a:cs typeface="Arial" pitchFamily="34" charset="0"/>
              </a:rPr>
              <a:t>računala omogućuje spremanje podataka i programa u računalu. Pod pojmom memorije podrazumijevamo radnu memoriju ili </a:t>
            </a:r>
            <a:r>
              <a:rPr lang="hr-HR" sz="2200" dirty="0" smtClean="0">
                <a:latin typeface="Arial" pitchFamily="34" charset="0"/>
                <a:cs typeface="Arial" pitchFamily="34" charset="0"/>
              </a:rPr>
              <a:t>RAM. </a:t>
            </a:r>
            <a:r>
              <a:rPr lang="hr-HR" sz="2200" dirty="0">
                <a:latin typeface="Arial" pitchFamily="34" charset="0"/>
                <a:cs typeface="Arial" pitchFamily="34" charset="0"/>
              </a:rPr>
              <a:t>Kapacitet memorije mjerimo u kilobajtima, megabajtima ili gigabajtima. </a:t>
            </a:r>
            <a:r>
              <a:rPr lang="hr-HR" sz="2200" dirty="0" smtClean="0">
                <a:latin typeface="Arial" pitchFamily="34" charset="0"/>
                <a:cs typeface="Arial" pitchFamily="34" charset="0"/>
              </a:rPr>
              <a:t>Najmanja </a:t>
            </a:r>
            <a:r>
              <a:rPr lang="hr-HR" sz="2200" dirty="0">
                <a:latin typeface="Arial" pitchFamily="34" charset="0"/>
                <a:cs typeface="Arial" pitchFamily="34" charset="0"/>
              </a:rPr>
              <a:t>količina podataka koju računalo može pohraniti i obraditi je bit. Bit </a:t>
            </a:r>
            <a:r>
              <a:rPr lang="hr-HR" sz="2200" dirty="0" smtClean="0">
                <a:latin typeface="Arial" pitchFamily="34" charset="0"/>
                <a:cs typeface="Arial" pitchFamily="34" charset="0"/>
              </a:rPr>
              <a:t>nosi </a:t>
            </a:r>
            <a:r>
              <a:rPr lang="hr-HR" sz="2200" dirty="0">
                <a:latin typeface="Arial" pitchFamily="34" charset="0"/>
                <a:cs typeface="Arial" pitchFamily="34" charset="0"/>
              </a:rPr>
              <a:t>jednu binarnu vrijednost koja može biti 0 ili 1. Budući da bitovi mogu pohraniti malu količinu informacije, računala spremaju podatke i izvršavaju instrukcije pomoću bajtova (engl. byte). Mjernu jedinicu bit označavamo malimslovom b, a bajt velikim slovom B. </a:t>
            </a:r>
            <a:endParaRPr lang="hr-HR" sz="2200" dirty="0" smtClean="0">
              <a:latin typeface="Arial" pitchFamily="34" charset="0"/>
              <a:cs typeface="Arial" pitchFamily="34" charset="0"/>
            </a:endParaRPr>
          </a:p>
          <a:p>
            <a:pPr marL="0" indent="0" algn="just">
              <a:buNone/>
            </a:pPr>
            <a:r>
              <a:rPr lang="hr-HR" sz="2200" dirty="0" smtClean="0">
                <a:latin typeface="Arial" pitchFamily="34" charset="0"/>
                <a:cs typeface="Arial" pitchFamily="34" charset="0"/>
              </a:rPr>
              <a:t>	1 Bajt				 8 bitova</a:t>
            </a:r>
          </a:p>
          <a:p>
            <a:pPr marL="0" indent="0" algn="just">
              <a:buNone/>
            </a:pPr>
            <a:r>
              <a:rPr lang="hr-HR" sz="2200" dirty="0" smtClean="0">
                <a:latin typeface="Arial" pitchFamily="34" charset="0"/>
                <a:cs typeface="Arial" pitchFamily="34" charset="0"/>
              </a:rPr>
              <a:t>	1KiloBajt (kB)			 1024 B</a:t>
            </a:r>
          </a:p>
          <a:p>
            <a:pPr marL="0" indent="0" algn="just">
              <a:buNone/>
            </a:pPr>
            <a:r>
              <a:rPr lang="hr-HR" sz="2200" dirty="0" smtClean="0">
                <a:latin typeface="Arial" pitchFamily="34" charset="0"/>
                <a:cs typeface="Arial" pitchFamily="34" charset="0"/>
              </a:rPr>
              <a:t>	1 MegaBajt (MB)		 1024 kB</a:t>
            </a:r>
          </a:p>
          <a:p>
            <a:pPr marL="0" indent="0" algn="just">
              <a:buNone/>
            </a:pPr>
            <a:r>
              <a:rPr lang="hr-HR" sz="2200" dirty="0" smtClean="0">
                <a:latin typeface="Arial" pitchFamily="34" charset="0"/>
                <a:cs typeface="Arial" pitchFamily="34" charset="0"/>
              </a:rPr>
              <a:t>	1GigaBajt (GB)		 1024 mB</a:t>
            </a:r>
          </a:p>
          <a:p>
            <a:pPr marL="0" indent="0" algn="just">
              <a:buNone/>
            </a:pPr>
            <a:r>
              <a:rPr lang="hr-HR" sz="2200" dirty="0" smtClean="0">
                <a:latin typeface="Arial" pitchFamily="34" charset="0"/>
                <a:cs typeface="Arial" pitchFamily="34" charset="0"/>
              </a:rPr>
              <a:t>	1 TeraBajt (1 TB)		 1024 GB</a:t>
            </a:r>
          </a:p>
          <a:p>
            <a:pPr marL="0" indent="0" algn="just">
              <a:buNone/>
            </a:pPr>
            <a:endParaRPr lang="hr-HR" sz="2200" dirty="0">
              <a:latin typeface="Arial" pitchFamily="34" charset="0"/>
              <a:cs typeface="Arial" pitchFamily="34" charset="0"/>
            </a:endParaRPr>
          </a:p>
        </p:txBody>
      </p:sp>
    </p:spTree>
    <p:extLst>
      <p:ext uri="{BB962C8B-B14F-4D97-AF65-F5344CB8AC3E}">
        <p14:creationId xmlns:p14="http://schemas.microsoft.com/office/powerpoint/2010/main" val="31912481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04664"/>
            <a:ext cx="8229600" cy="5721499"/>
          </a:xfrm>
        </p:spPr>
        <p:txBody>
          <a:bodyPr>
            <a:normAutofit/>
          </a:bodyPr>
          <a:lstStyle/>
          <a:p>
            <a:endParaRPr lang="hr-HR" sz="2200" dirty="0">
              <a:latin typeface="Arial" pitchFamily="34" charset="0"/>
              <a:cs typeface="Arial" pitchFamily="34" charset="0"/>
            </a:endParaRPr>
          </a:p>
          <a:p>
            <a:pPr algn="just"/>
            <a:r>
              <a:rPr lang="hr-HR" sz="2200" b="1" dirty="0">
                <a:solidFill>
                  <a:schemeClr val="accent1">
                    <a:lumMod val="75000"/>
                  </a:schemeClr>
                </a:solidFill>
                <a:latin typeface="Arial" pitchFamily="34" charset="0"/>
                <a:cs typeface="Arial" pitchFamily="34" charset="0"/>
              </a:rPr>
              <a:t>RAM</a:t>
            </a:r>
            <a:r>
              <a:rPr lang="hr-HR" sz="2200" dirty="0">
                <a:latin typeface="Arial" pitchFamily="34" charset="0"/>
                <a:cs typeface="Arial" pitchFamily="34" charset="0"/>
              </a:rPr>
              <a:t> </a:t>
            </a:r>
            <a:r>
              <a:rPr lang="hr-HR" sz="2200" dirty="0" smtClean="0">
                <a:latin typeface="Arial" pitchFamily="34" charset="0"/>
                <a:cs typeface="Arial" pitchFamily="34" charset="0"/>
              </a:rPr>
              <a:t>je radna memorija </a:t>
            </a:r>
            <a:r>
              <a:rPr lang="hr-HR" sz="2200" dirty="0">
                <a:latin typeface="Arial" pitchFamily="34" charset="0"/>
                <a:cs typeface="Arial" pitchFamily="34" charset="0"/>
              </a:rPr>
              <a:t>jer u </a:t>
            </a:r>
            <a:r>
              <a:rPr lang="hr-HR" sz="2200" dirty="0" smtClean="0">
                <a:latin typeface="Arial" pitchFamily="34" charset="0"/>
                <a:cs typeface="Arial" pitchFamily="34" charset="0"/>
              </a:rPr>
              <a:t>nju </a:t>
            </a:r>
            <a:r>
              <a:rPr lang="hr-HR" sz="2200" dirty="0">
                <a:latin typeface="Arial" pitchFamily="34" charset="0"/>
                <a:cs typeface="Arial" pitchFamily="34" charset="0"/>
              </a:rPr>
              <a:t>memoriju računalo </a:t>
            </a:r>
            <a:r>
              <a:rPr lang="hr-HR" sz="2200" dirty="0" smtClean="0">
                <a:latin typeface="Arial" pitchFamily="34" charset="0"/>
                <a:cs typeface="Arial" pitchFamily="34" charset="0"/>
              </a:rPr>
              <a:t>sprema </a:t>
            </a:r>
            <a:r>
              <a:rPr lang="hr-HR" sz="2200" dirty="0">
                <a:latin typeface="Arial" pitchFamily="34" charset="0"/>
                <a:cs typeface="Arial" pitchFamily="34" charset="0"/>
              </a:rPr>
              <a:t>podatke i programe koje koristi tijekom rada. Sadržaj radne memorije promijeni se više puta tijekom rada, a briše se čim se prekine napajanje električnom energijom. Radna memorija memorija je u koju se podaci mogu zapisivati </a:t>
            </a:r>
            <a:r>
              <a:rPr lang="hr-HR" sz="2200" dirty="0" smtClean="0">
                <a:latin typeface="Arial" pitchFamily="34" charset="0"/>
                <a:cs typeface="Arial" pitchFamily="34" charset="0"/>
              </a:rPr>
              <a:t>i </a:t>
            </a:r>
            <a:r>
              <a:rPr lang="hr-HR" sz="2200" dirty="0">
                <a:latin typeface="Arial" pitchFamily="34" charset="0"/>
                <a:cs typeface="Arial" pitchFamily="34" charset="0"/>
              </a:rPr>
              <a:t>mogu se iz nje </a:t>
            </a:r>
            <a:r>
              <a:rPr lang="hr-HR" sz="2200" dirty="0" smtClean="0">
                <a:latin typeface="Arial" pitchFamily="34" charset="0"/>
                <a:cs typeface="Arial" pitchFamily="34" charset="0"/>
              </a:rPr>
              <a:t>čitati. To je </a:t>
            </a:r>
            <a:r>
              <a:rPr lang="hr-HR" sz="2200" dirty="0">
                <a:latin typeface="Arial" pitchFamily="34" charset="0"/>
                <a:cs typeface="Arial" pitchFamily="34" charset="0"/>
              </a:rPr>
              <a:t>memorija sa slučajnim </a:t>
            </a:r>
            <a:r>
              <a:rPr lang="hr-HR" sz="2200" dirty="0" smtClean="0">
                <a:latin typeface="Arial" pitchFamily="34" charset="0"/>
                <a:cs typeface="Arial" pitchFamily="34" charset="0"/>
              </a:rPr>
              <a:t>pristupom jer </a:t>
            </a:r>
            <a:r>
              <a:rPr lang="hr-HR" sz="2200" dirty="0">
                <a:latin typeface="Arial" pitchFamily="34" charset="0"/>
                <a:cs typeface="Arial" pitchFamily="34" charset="0"/>
              </a:rPr>
              <a:t>procesor zapisuje podatke na prvo slobodno mjesto u memoriji. </a:t>
            </a:r>
            <a:r>
              <a:rPr lang="hr-HR" sz="2200" dirty="0" smtClean="0">
                <a:latin typeface="Arial" pitchFamily="34" charset="0"/>
                <a:cs typeface="Arial" pitchFamily="34" charset="0"/>
              </a:rPr>
              <a:t> </a:t>
            </a:r>
            <a:endParaRPr lang="hr-HR" sz="2200" dirty="0">
              <a:latin typeface="Arial" pitchFamily="34" charset="0"/>
              <a:cs typeface="Arial" pitchFamily="34" charset="0"/>
            </a:endParaRPr>
          </a:p>
          <a:p>
            <a:pPr algn="just"/>
            <a:r>
              <a:rPr lang="hr-HR" sz="2200" dirty="0">
                <a:latin typeface="Arial" pitchFamily="34" charset="0"/>
                <a:cs typeface="Arial" pitchFamily="34" charset="0"/>
              </a:rPr>
              <a:t>Dvije su osnovne vrste radne </a:t>
            </a:r>
            <a:r>
              <a:rPr lang="hr-HR" sz="2200" dirty="0" smtClean="0">
                <a:latin typeface="Arial" pitchFamily="34" charset="0"/>
                <a:cs typeface="Arial" pitchFamily="34" charset="0"/>
              </a:rPr>
              <a:t>memorije: </a:t>
            </a:r>
            <a:r>
              <a:rPr lang="hr-HR" sz="2200" dirty="0">
                <a:latin typeface="Arial" pitchFamily="34" charset="0"/>
                <a:cs typeface="Arial" pitchFamily="34" charset="0"/>
              </a:rPr>
              <a:t>statička radna memorija (SRAM) i dinamička radna memorija (DRAM). </a:t>
            </a:r>
            <a:r>
              <a:rPr lang="hr-HR" sz="2200" dirty="0" smtClean="0">
                <a:latin typeface="Arial" pitchFamily="34" charset="0"/>
                <a:cs typeface="Arial" pitchFamily="34" charset="0"/>
              </a:rPr>
              <a:t> SRAM ili </a:t>
            </a:r>
            <a:r>
              <a:rPr lang="hr-HR" sz="2200" dirty="0">
                <a:latin typeface="Arial" pitchFamily="34" charset="0"/>
                <a:cs typeface="Arial" pitchFamily="34" charset="0"/>
              </a:rPr>
              <a:t>statička radna memorija s obzirom na tehnologiju izrade brza je memorija koja zauzima mnogo mjesta na jednome memorijskom čipu.</a:t>
            </a:r>
          </a:p>
        </p:txBody>
      </p:sp>
    </p:spTree>
    <p:extLst>
      <p:ext uri="{BB962C8B-B14F-4D97-AF65-F5344CB8AC3E}">
        <p14:creationId xmlns:p14="http://schemas.microsoft.com/office/powerpoint/2010/main" val="513869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32656"/>
            <a:ext cx="8229600" cy="5793507"/>
          </a:xfrm>
        </p:spPr>
        <p:txBody>
          <a:bodyPr>
            <a:normAutofit/>
          </a:bodyPr>
          <a:lstStyle/>
          <a:p>
            <a:endParaRPr lang="hr-HR" sz="2200" dirty="0">
              <a:latin typeface="Arial" pitchFamily="34" charset="0"/>
              <a:cs typeface="Arial" pitchFamily="34" charset="0"/>
            </a:endParaRPr>
          </a:p>
          <a:p>
            <a:pPr algn="just"/>
            <a:r>
              <a:rPr lang="hr-HR" sz="2200" dirty="0">
                <a:latin typeface="Arial" pitchFamily="34" charset="0"/>
                <a:cs typeface="Arial" pitchFamily="34" charset="0"/>
              </a:rPr>
              <a:t>DRAM </a:t>
            </a:r>
            <a:r>
              <a:rPr lang="hr-HR" sz="2200" dirty="0" smtClean="0">
                <a:latin typeface="Arial" pitchFamily="34" charset="0"/>
                <a:cs typeface="Arial" pitchFamily="34" charset="0"/>
              </a:rPr>
              <a:t>je dinamička </a:t>
            </a:r>
            <a:r>
              <a:rPr lang="hr-HR" sz="2200" dirty="0">
                <a:latin typeface="Arial" pitchFamily="34" charset="0"/>
                <a:cs typeface="Arial" pitchFamily="34" charset="0"/>
              </a:rPr>
              <a:t>radna memorija koristi se kod većine računala kao glavna radna memorija. DRAM se sastoji od kondenzatora koji pohranjuju bitove u obliku električnog naboja. Kako bi se naboj mogao stalno obnavljati, memorija mora imati stalni pristup izvoru električne energije, inače se gubi sadržaj. Naziv dinamička memorija dolazi zbog potrebe za stalnim obnavljanjem memorije. Na tržištu postoje razne izvedbe DRAM-a: </a:t>
            </a:r>
            <a:r>
              <a:rPr lang="hr-HR" sz="2200" dirty="0" smtClean="0">
                <a:latin typeface="Arial" pitchFamily="34" charset="0"/>
                <a:cs typeface="Arial" pitchFamily="34" charset="0"/>
              </a:rPr>
              <a:t>SDRAM (ima </a:t>
            </a:r>
            <a:r>
              <a:rPr lang="hr-HR" sz="2200" dirty="0">
                <a:latin typeface="Arial" pitchFamily="34" charset="0"/>
                <a:cs typeface="Arial" pitchFamily="34" charset="0"/>
              </a:rPr>
              <a:t>puno veću brzinu takta u odnosu na obični </a:t>
            </a:r>
            <a:r>
              <a:rPr lang="hr-HR" sz="2200" dirty="0" smtClean="0">
                <a:latin typeface="Arial" pitchFamily="34" charset="0"/>
                <a:cs typeface="Arial" pitchFamily="34" charset="0"/>
              </a:rPr>
              <a:t>DRAM), DDR </a:t>
            </a:r>
            <a:r>
              <a:rPr lang="hr-HR" sz="2200" dirty="0">
                <a:latin typeface="Arial" pitchFamily="34" charset="0"/>
                <a:cs typeface="Arial" pitchFamily="34" charset="0"/>
              </a:rPr>
              <a:t>SDRAM </a:t>
            </a:r>
            <a:r>
              <a:rPr lang="hr-HR" sz="2200" dirty="0" smtClean="0">
                <a:latin typeface="Arial" pitchFamily="34" charset="0"/>
                <a:cs typeface="Arial" pitchFamily="34" charset="0"/>
              </a:rPr>
              <a:t>(omogućuje </a:t>
            </a:r>
            <a:r>
              <a:rPr lang="hr-HR" sz="2200" dirty="0">
                <a:latin typeface="Arial" pitchFamily="34" charset="0"/>
                <a:cs typeface="Arial" pitchFamily="34" charset="0"/>
              </a:rPr>
              <a:t>dvostruko brži prijenos podataka. Troši manje električne energije u odnosu na ostale izvedbe SDRAM </a:t>
            </a:r>
            <a:r>
              <a:rPr lang="hr-HR" sz="2200" dirty="0" smtClean="0">
                <a:latin typeface="Arial" pitchFamily="34" charset="0"/>
                <a:cs typeface="Arial" pitchFamily="34" charset="0"/>
              </a:rPr>
              <a:t>memorije), </a:t>
            </a:r>
            <a:r>
              <a:rPr lang="pl-PL" sz="2200" dirty="0" smtClean="0">
                <a:latin typeface="Arial" pitchFamily="34" charset="0"/>
                <a:cs typeface="Arial" pitchFamily="34" charset="0"/>
              </a:rPr>
              <a:t>DDR2 SDRAM (prijenos </a:t>
            </a:r>
            <a:r>
              <a:rPr lang="pl-PL" sz="2200" dirty="0">
                <a:latin typeface="Arial" pitchFamily="34" charset="0"/>
                <a:cs typeface="Arial" pitchFamily="34" charset="0"/>
              </a:rPr>
              <a:t>podataka dvostruko je brži u odnosu na DDR </a:t>
            </a:r>
            <a:r>
              <a:rPr lang="pl-PL" sz="2200" dirty="0" smtClean="0">
                <a:latin typeface="Arial" pitchFamily="34" charset="0"/>
                <a:cs typeface="Arial" pitchFamily="34" charset="0"/>
              </a:rPr>
              <a:t>SDRAM), </a:t>
            </a:r>
            <a:r>
              <a:rPr lang="hr-HR" sz="2200" dirty="0" smtClean="0">
                <a:latin typeface="Arial" pitchFamily="34" charset="0"/>
                <a:cs typeface="Arial" pitchFamily="34" charset="0"/>
              </a:rPr>
              <a:t>DDR3 </a:t>
            </a:r>
            <a:r>
              <a:rPr lang="hr-HR" sz="2200" dirty="0">
                <a:latin typeface="Arial" pitchFamily="34" charset="0"/>
                <a:cs typeface="Arial" pitchFamily="34" charset="0"/>
              </a:rPr>
              <a:t>SDRAM </a:t>
            </a:r>
            <a:r>
              <a:rPr lang="hr-HR" sz="2200" dirty="0" smtClean="0">
                <a:latin typeface="Arial" pitchFamily="34" charset="0"/>
                <a:cs typeface="Arial" pitchFamily="34" charset="0"/>
              </a:rPr>
              <a:t>(treća izvedba </a:t>
            </a:r>
            <a:r>
              <a:rPr lang="hr-HR" sz="2200" dirty="0">
                <a:latin typeface="Arial" pitchFamily="34" charset="0"/>
                <a:cs typeface="Arial" pitchFamily="34" charset="0"/>
              </a:rPr>
              <a:t>DDR memorije koja omogućuje dvostruko brži prijenos u odnosu na </a:t>
            </a:r>
            <a:r>
              <a:rPr lang="hr-HR" sz="2200" dirty="0" smtClean="0">
                <a:latin typeface="Arial" pitchFamily="34" charset="0"/>
                <a:cs typeface="Arial" pitchFamily="34" charset="0"/>
              </a:rPr>
              <a:t>DDR2) </a:t>
            </a:r>
            <a:endParaRPr lang="hr-HR" sz="2200" dirty="0">
              <a:latin typeface="Arial" pitchFamily="34" charset="0"/>
              <a:cs typeface="Arial" pitchFamily="34" charset="0"/>
            </a:endParaRPr>
          </a:p>
        </p:txBody>
      </p:sp>
    </p:spTree>
    <p:extLst>
      <p:ext uri="{BB962C8B-B14F-4D97-AF65-F5344CB8AC3E}">
        <p14:creationId xmlns:p14="http://schemas.microsoft.com/office/powerpoint/2010/main" val="2233721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sz="quarter" idx="1"/>
          </p:nvPr>
        </p:nvSpPr>
        <p:spPr>
          <a:xfrm>
            <a:off x="457200" y="332656"/>
            <a:ext cx="8229600" cy="5793507"/>
          </a:xfrm>
        </p:spPr>
        <p:txBody>
          <a:bodyPr>
            <a:noAutofit/>
          </a:bodyPr>
          <a:lstStyle/>
          <a:p>
            <a:pPr algn="just"/>
            <a:r>
              <a:rPr lang="hr-HR" sz="2200" b="1" dirty="0" smtClean="0">
                <a:solidFill>
                  <a:schemeClr val="accent1">
                    <a:lumMod val="75000"/>
                  </a:schemeClr>
                </a:solidFill>
                <a:latin typeface="Arial" pitchFamily="34" charset="0"/>
                <a:cs typeface="Arial" pitchFamily="34" charset="0"/>
              </a:rPr>
              <a:t>ROM</a:t>
            </a:r>
            <a:r>
              <a:rPr lang="hr-HR" sz="2200" dirty="0" smtClean="0">
                <a:latin typeface="Arial" pitchFamily="34" charset="0"/>
                <a:cs typeface="Arial" pitchFamily="34" charset="0"/>
              </a:rPr>
              <a:t> je posebna vrsta </a:t>
            </a:r>
            <a:r>
              <a:rPr lang="hr-HR" sz="2200" dirty="0">
                <a:latin typeface="Arial" pitchFamily="34" charset="0"/>
                <a:cs typeface="Arial" pitchFamily="34" charset="0"/>
              </a:rPr>
              <a:t>memorije u koju se podaci upisuju prilikom proizvodnje i korisnik može samo čitati njezin sadržaj. Read-only znači da je memorija namijenjena samo za čitanje. Podaci u ovoj vrsti memorije ne gube se prilikom gašenja računala zbog drugačije tehnologije izrade od one RAM memorija. ROM memorija skupa je i koristi se za pohranjivanje instrukcija koje su potrebne računalu prilikom </a:t>
            </a:r>
            <a:r>
              <a:rPr lang="hr-HR" sz="2200" dirty="0" smtClean="0">
                <a:latin typeface="Arial" pitchFamily="34" charset="0"/>
                <a:cs typeface="Arial" pitchFamily="34" charset="0"/>
              </a:rPr>
              <a:t>pokretanja.</a:t>
            </a:r>
            <a:endParaRPr lang="hr-HR" sz="2200" dirty="0">
              <a:latin typeface="Arial" pitchFamily="34" charset="0"/>
              <a:cs typeface="Arial" pitchFamily="34" charset="0"/>
            </a:endParaRPr>
          </a:p>
          <a:p>
            <a:pPr algn="just"/>
            <a:r>
              <a:rPr lang="hr-HR" sz="2200" u="sng" dirty="0">
                <a:latin typeface="Arial" pitchFamily="34" charset="0"/>
                <a:cs typeface="Arial" pitchFamily="34" charset="0"/>
              </a:rPr>
              <a:t>Vrste ROM memorija </a:t>
            </a:r>
            <a:r>
              <a:rPr lang="hr-HR" sz="2200" dirty="0">
                <a:latin typeface="Arial" pitchFamily="34" charset="0"/>
                <a:cs typeface="Arial" pitchFamily="34" charset="0"/>
              </a:rPr>
              <a:t>su: </a:t>
            </a:r>
            <a:r>
              <a:rPr lang="hr-HR" sz="2200" dirty="0" smtClean="0">
                <a:latin typeface="Arial" pitchFamily="34" charset="0"/>
                <a:cs typeface="Arial" pitchFamily="34" charset="0"/>
              </a:rPr>
              <a:t> </a:t>
            </a:r>
            <a:r>
              <a:rPr lang="vi-VN" sz="2200" dirty="0" smtClean="0">
                <a:latin typeface="Arial" pitchFamily="34" charset="0"/>
                <a:cs typeface="Arial" pitchFamily="34" charset="0"/>
              </a:rPr>
              <a:t>PROM </a:t>
            </a:r>
            <a:r>
              <a:rPr lang="hr-HR" sz="2200" dirty="0" smtClean="0">
                <a:latin typeface="Arial" pitchFamily="34" charset="0"/>
                <a:cs typeface="Arial" pitchFamily="34" charset="0"/>
              </a:rPr>
              <a:t>(p</a:t>
            </a:r>
            <a:r>
              <a:rPr lang="vi-VN" sz="2200" dirty="0" smtClean="0">
                <a:latin typeface="Arial" pitchFamily="34" charset="0"/>
                <a:cs typeface="Arial" pitchFamily="34" charset="0"/>
              </a:rPr>
              <a:t>razni </a:t>
            </a:r>
            <a:r>
              <a:rPr lang="vi-VN" sz="2200" dirty="0">
                <a:latin typeface="Arial" pitchFamily="34" charset="0"/>
                <a:cs typeface="Arial" pitchFamily="34" charset="0"/>
              </a:rPr>
              <a:t>čipovi ROM memorije koji se programiraju pomoću posebnog </a:t>
            </a:r>
            <a:r>
              <a:rPr lang="vi-VN" sz="2200" dirty="0" smtClean="0">
                <a:latin typeface="Arial" pitchFamily="34" charset="0"/>
                <a:cs typeface="Arial" pitchFamily="34" charset="0"/>
              </a:rPr>
              <a:t>uređaja</a:t>
            </a:r>
            <a:r>
              <a:rPr lang="hr-HR" sz="2200" dirty="0" smtClean="0">
                <a:latin typeface="Arial" pitchFamily="34" charset="0"/>
                <a:cs typeface="Arial" pitchFamily="34" charset="0"/>
              </a:rPr>
              <a:t>), </a:t>
            </a:r>
            <a:r>
              <a:rPr lang="vi-VN" sz="2200" dirty="0" smtClean="0">
                <a:latin typeface="Arial" pitchFamily="34" charset="0"/>
                <a:cs typeface="Arial" pitchFamily="34" charset="0"/>
              </a:rPr>
              <a:t>EPROM </a:t>
            </a:r>
            <a:r>
              <a:rPr lang="hr-HR" sz="2200" dirty="0" smtClean="0">
                <a:latin typeface="Arial" pitchFamily="34" charset="0"/>
                <a:cs typeface="Arial" pitchFamily="34" charset="0"/>
              </a:rPr>
              <a:t> (č</a:t>
            </a:r>
            <a:r>
              <a:rPr lang="vi-VN" sz="2200" dirty="0" smtClean="0">
                <a:latin typeface="Arial" pitchFamily="34" charset="0"/>
                <a:cs typeface="Arial" pitchFamily="34" charset="0"/>
              </a:rPr>
              <a:t>ipovi </a:t>
            </a:r>
            <a:r>
              <a:rPr lang="vi-VN" sz="2200" dirty="0">
                <a:latin typeface="Arial" pitchFamily="34" charset="0"/>
                <a:cs typeface="Arial" pitchFamily="34" charset="0"/>
              </a:rPr>
              <a:t>PROM memorije čiji se sadržaj mora u potpunosti izbrisati kako bi se mogli više puta programirati. Koristi se poseban uređaj koji odašilje ultraljubičastu ili UV </a:t>
            </a:r>
            <a:r>
              <a:rPr lang="vi-VN" sz="2200" dirty="0" smtClean="0">
                <a:latin typeface="Arial" pitchFamily="34" charset="0"/>
                <a:cs typeface="Arial" pitchFamily="34" charset="0"/>
              </a:rPr>
              <a:t>svjetlost</a:t>
            </a:r>
            <a:r>
              <a:rPr lang="hr-HR" sz="2200" dirty="0" smtClean="0">
                <a:latin typeface="Arial" pitchFamily="34" charset="0"/>
                <a:cs typeface="Arial" pitchFamily="34" charset="0"/>
              </a:rPr>
              <a:t>), </a:t>
            </a:r>
            <a:r>
              <a:rPr lang="vi-VN" sz="2200" dirty="0" smtClean="0">
                <a:latin typeface="Arial" pitchFamily="34" charset="0"/>
                <a:cs typeface="Arial" pitchFamily="34" charset="0"/>
              </a:rPr>
              <a:t>EEPROM </a:t>
            </a:r>
            <a:r>
              <a:rPr lang="hr-HR" sz="2200" dirty="0" smtClean="0">
                <a:latin typeface="Arial" pitchFamily="34" charset="0"/>
                <a:cs typeface="Arial" pitchFamily="34" charset="0"/>
              </a:rPr>
              <a:t>(ne </a:t>
            </a:r>
            <a:r>
              <a:rPr lang="vi-VN" sz="2200" dirty="0" smtClean="0">
                <a:latin typeface="Arial" pitchFamily="34" charset="0"/>
                <a:cs typeface="Arial" pitchFamily="34" charset="0"/>
              </a:rPr>
              <a:t>koristi </a:t>
            </a:r>
            <a:r>
              <a:rPr lang="vi-VN" sz="2200" dirty="0">
                <a:latin typeface="Arial" pitchFamily="34" charset="0"/>
                <a:cs typeface="Arial" pitchFamily="34" charset="0"/>
              </a:rPr>
              <a:t>se UV svjetlost za brisanje i programiranje, već se primjenjuje električno polje na svaku memorijsku </a:t>
            </a:r>
            <a:r>
              <a:rPr lang="vi-VN" sz="2200" dirty="0" smtClean="0">
                <a:latin typeface="Arial" pitchFamily="34" charset="0"/>
                <a:cs typeface="Arial" pitchFamily="34" charset="0"/>
              </a:rPr>
              <a:t>ćeliju</a:t>
            </a:r>
            <a:r>
              <a:rPr lang="hr-HR" sz="2200" dirty="0" smtClean="0">
                <a:latin typeface="Arial" pitchFamily="34" charset="0"/>
                <a:cs typeface="Arial" pitchFamily="34" charset="0"/>
              </a:rPr>
              <a:t>), Flash memorija (vrsta </a:t>
            </a:r>
            <a:r>
              <a:rPr lang="hr-HR" sz="2200" dirty="0">
                <a:latin typeface="Arial" pitchFamily="34" charset="0"/>
                <a:cs typeface="Arial" pitchFamily="34" charset="0"/>
              </a:rPr>
              <a:t>EEPROM </a:t>
            </a:r>
            <a:r>
              <a:rPr lang="hr-HR" sz="2200" dirty="0" smtClean="0">
                <a:latin typeface="Arial" pitchFamily="34" charset="0"/>
                <a:cs typeface="Arial" pitchFamily="34" charset="0"/>
              </a:rPr>
              <a:t>memorije,  koristi </a:t>
            </a:r>
            <a:r>
              <a:rPr lang="hr-HR" sz="2200" dirty="0">
                <a:latin typeface="Arial" pitchFamily="34" charset="0"/>
                <a:cs typeface="Arial" pitchFamily="34" charset="0"/>
              </a:rPr>
              <a:t>se zbog svoje brzine jer ne mijenja podatke jedan bajt u jednom trenutku već u većim sekcijama od 512 </a:t>
            </a:r>
            <a:r>
              <a:rPr lang="hr-HR" sz="2200" dirty="0" smtClean="0">
                <a:latin typeface="Arial" pitchFamily="34" charset="0"/>
                <a:cs typeface="Arial" pitchFamily="34" charset="0"/>
              </a:rPr>
              <a:t>bajta</a:t>
            </a:r>
            <a:r>
              <a:rPr lang="hr-HR" sz="2200" dirty="0">
                <a:latin typeface="Arial" pitchFamily="34" charset="0"/>
                <a:cs typeface="Arial" pitchFamily="34" charset="0"/>
              </a:rPr>
              <a:t>)</a:t>
            </a:r>
          </a:p>
        </p:txBody>
      </p:sp>
    </p:spTree>
    <p:extLst>
      <p:ext uri="{BB962C8B-B14F-4D97-AF65-F5344CB8AC3E}">
        <p14:creationId xmlns:p14="http://schemas.microsoft.com/office/powerpoint/2010/main" val="32112775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04664"/>
            <a:ext cx="8229600" cy="5721499"/>
          </a:xfrm>
        </p:spPr>
        <p:txBody>
          <a:bodyPr>
            <a:normAutofit fontScale="92500" lnSpcReduction="20000"/>
          </a:bodyPr>
          <a:lstStyle/>
          <a:p>
            <a:pPr marL="0" indent="0" algn="just">
              <a:buNone/>
            </a:pPr>
            <a:r>
              <a:rPr lang="pl-PL" sz="2200" dirty="0" smtClean="0">
                <a:latin typeface="Arial" pitchFamily="34" charset="0"/>
                <a:cs typeface="Arial" pitchFamily="34" charset="0"/>
              </a:rPr>
              <a:t>Postoje </a:t>
            </a:r>
            <a:r>
              <a:rPr lang="pl-PL" sz="2200" dirty="0">
                <a:latin typeface="Arial" pitchFamily="34" charset="0"/>
                <a:cs typeface="Arial" pitchFamily="34" charset="0"/>
              </a:rPr>
              <a:t>sljedeće vrste medija za pohranu: </a:t>
            </a:r>
          </a:p>
          <a:p>
            <a:pPr algn="just"/>
            <a:r>
              <a:rPr lang="hr-HR" sz="2200" dirty="0" smtClean="0">
                <a:latin typeface="Arial" pitchFamily="34" charset="0"/>
                <a:cs typeface="Arial" pitchFamily="34" charset="0"/>
              </a:rPr>
              <a:t>Magnetski </a:t>
            </a:r>
            <a:r>
              <a:rPr lang="hr-HR" sz="2200" dirty="0">
                <a:latin typeface="Arial" pitchFamily="34" charset="0"/>
                <a:cs typeface="Arial" pitchFamily="34" charset="0"/>
              </a:rPr>
              <a:t>su tvrdi disk, disketa, zip disketa i magnetska vrpca. </a:t>
            </a:r>
            <a:endParaRPr lang="hr-HR" sz="2200" dirty="0" smtClean="0">
              <a:latin typeface="Arial" pitchFamily="34" charset="0"/>
              <a:cs typeface="Arial" pitchFamily="34" charset="0"/>
            </a:endParaRPr>
          </a:p>
          <a:p>
            <a:pPr algn="just"/>
            <a:r>
              <a:rPr lang="hr-HR" sz="2200" dirty="0" smtClean="0">
                <a:latin typeface="Arial" pitchFamily="34" charset="0"/>
                <a:cs typeface="Arial" pitchFamily="34" charset="0"/>
              </a:rPr>
              <a:t>Optički </a:t>
            </a:r>
            <a:r>
              <a:rPr lang="hr-HR" sz="2200" dirty="0">
                <a:latin typeface="Arial" pitchFamily="34" charset="0"/>
                <a:cs typeface="Arial" pitchFamily="34" charset="0"/>
              </a:rPr>
              <a:t>su CD, DVD i Blu-ray. </a:t>
            </a:r>
          </a:p>
          <a:p>
            <a:pPr algn="just"/>
            <a:r>
              <a:rPr lang="hr-HR" sz="2200" dirty="0" smtClean="0">
                <a:latin typeface="Arial" pitchFamily="34" charset="0"/>
                <a:cs typeface="Arial" pitchFamily="34" charset="0"/>
              </a:rPr>
              <a:t>Poluvodički </a:t>
            </a:r>
            <a:r>
              <a:rPr lang="hr-HR" sz="2200" dirty="0">
                <a:latin typeface="Arial" pitchFamily="34" charset="0"/>
                <a:cs typeface="Arial" pitchFamily="34" charset="0"/>
              </a:rPr>
              <a:t>su memorijska kartica, USB memorijski ključ i SSD diskovi. </a:t>
            </a:r>
            <a:endParaRPr lang="hr-HR" sz="2200" dirty="0" smtClean="0">
              <a:latin typeface="Arial" pitchFamily="34" charset="0"/>
              <a:cs typeface="Arial" pitchFamily="34" charset="0"/>
            </a:endParaRPr>
          </a:p>
          <a:p>
            <a:pPr marL="0" indent="0" algn="just">
              <a:buNone/>
            </a:pPr>
            <a:endParaRPr lang="hr-HR" sz="2200" dirty="0">
              <a:latin typeface="Arial" pitchFamily="34" charset="0"/>
              <a:cs typeface="Arial" pitchFamily="34" charset="0"/>
            </a:endParaRPr>
          </a:p>
          <a:p>
            <a:pPr marL="0" indent="0" algn="just">
              <a:buNone/>
            </a:pPr>
            <a:r>
              <a:rPr lang="vi-VN" sz="2400" b="1" dirty="0" smtClean="0">
                <a:solidFill>
                  <a:schemeClr val="accent1">
                    <a:lumMod val="75000"/>
                  </a:schemeClr>
                </a:solidFill>
                <a:latin typeface="Arial" pitchFamily="34" charset="0"/>
                <a:cs typeface="Arial" pitchFamily="34" charset="0"/>
              </a:rPr>
              <a:t>Tvrdi </a:t>
            </a:r>
            <a:r>
              <a:rPr lang="vi-VN" sz="2400" b="1" dirty="0">
                <a:solidFill>
                  <a:schemeClr val="accent1">
                    <a:lumMod val="75000"/>
                  </a:schemeClr>
                </a:solidFill>
                <a:latin typeface="Arial" pitchFamily="34" charset="0"/>
                <a:cs typeface="Arial" pitchFamily="34" charset="0"/>
              </a:rPr>
              <a:t>disk </a:t>
            </a:r>
            <a:r>
              <a:rPr lang="vi-VN" sz="2400" dirty="0">
                <a:latin typeface="Arial" pitchFamily="34" charset="0"/>
                <a:cs typeface="Arial" pitchFamily="34" charset="0"/>
              </a:rPr>
              <a:t>sastoji se od jednog ili više nesavitljivih (tvrdih) okruglih diskova izrađenih od aluminija, stakla ili keramike s tankim premazom magnetskog sloja na koji se pohranjuju podaci. Diskovi su smješteni na osovinu, a podaci se zapisuju čitaju pomoću magnetskih glava. Za svaku stranu svakog diska postoji jedna magnetska </a:t>
            </a:r>
            <a:r>
              <a:rPr lang="hr-HR" sz="2400" dirty="0" smtClean="0">
                <a:latin typeface="Arial" pitchFamily="34" charset="0"/>
                <a:cs typeface="Arial" pitchFamily="34" charset="0"/>
              </a:rPr>
              <a:t>glava</a:t>
            </a:r>
            <a:r>
              <a:rPr lang="hr-HR" sz="2400" dirty="0">
                <a:latin typeface="Arial" pitchFamily="34" charset="0"/>
                <a:cs typeface="Arial" pitchFamily="34" charset="0"/>
              </a:rPr>
              <a:t>. </a:t>
            </a:r>
            <a:endParaRPr lang="hr-HR" sz="2400" dirty="0" smtClean="0">
              <a:latin typeface="Arial" pitchFamily="34" charset="0"/>
              <a:cs typeface="Arial" pitchFamily="34" charset="0"/>
            </a:endParaRPr>
          </a:p>
          <a:p>
            <a:pPr marL="0" indent="0">
              <a:buNone/>
            </a:pPr>
            <a:endParaRPr lang="hr-HR" sz="2400" dirty="0">
              <a:latin typeface="Arial" pitchFamily="34" charset="0"/>
              <a:cs typeface="Arial" pitchFamily="34" charset="0"/>
            </a:endParaRPr>
          </a:p>
          <a:p>
            <a:pPr marL="0" indent="0" algn="just">
              <a:buNone/>
            </a:pPr>
            <a:r>
              <a:rPr lang="hr-HR" sz="2400" b="1" dirty="0" smtClean="0">
                <a:solidFill>
                  <a:schemeClr val="accent1">
                    <a:lumMod val="75000"/>
                  </a:schemeClr>
                </a:solidFill>
                <a:latin typeface="Arial" pitchFamily="34" charset="0"/>
                <a:cs typeface="Arial" pitchFamily="34" charset="0"/>
              </a:rPr>
              <a:t>Disketa</a:t>
            </a:r>
            <a:r>
              <a:rPr lang="hr-HR" sz="2400" dirty="0" smtClean="0">
                <a:latin typeface="Arial" pitchFamily="34" charset="0"/>
                <a:cs typeface="Arial" pitchFamily="34" charset="0"/>
              </a:rPr>
              <a:t> je magnetni medij </a:t>
            </a:r>
            <a:r>
              <a:rPr lang="hr-HR" sz="2400" dirty="0">
                <a:latin typeface="Arial" pitchFamily="34" charset="0"/>
                <a:cs typeface="Arial" pitchFamily="34" charset="0"/>
              </a:rPr>
              <a:t>koji se koristio za prijenos podataka. </a:t>
            </a:r>
            <a:r>
              <a:rPr lang="hr-HR" sz="2400" dirty="0" smtClean="0">
                <a:latin typeface="Arial" pitchFamily="34" charset="0"/>
                <a:cs typeface="Arial" pitchFamily="34" charset="0"/>
              </a:rPr>
              <a:t>Disketa </a:t>
            </a:r>
            <a:r>
              <a:rPr lang="hr-HR" sz="2400" dirty="0">
                <a:latin typeface="Arial" pitchFamily="34" charset="0"/>
                <a:cs typeface="Arial" pitchFamily="34" charset="0"/>
              </a:rPr>
              <a:t>se sastoji od jednog savitljivog (engl. floppy) diska s magnetnim premazom </a:t>
            </a:r>
            <a:r>
              <a:rPr lang="hr-HR" sz="2400" dirty="0" smtClean="0">
                <a:latin typeface="Arial" pitchFamily="34" charset="0"/>
                <a:cs typeface="Arial" pitchFamily="34" charset="0"/>
              </a:rPr>
              <a:t> spremljenog </a:t>
            </a:r>
            <a:r>
              <a:rPr lang="hr-HR" sz="2400" dirty="0">
                <a:latin typeface="Arial" pitchFamily="34" charset="0"/>
                <a:cs typeface="Arial" pitchFamily="34" charset="0"/>
              </a:rPr>
              <a:t>u plastični omot. Za zapisivanje i čitanje podataka s diskete potreban </a:t>
            </a:r>
            <a:r>
              <a:rPr lang="hr-HR" sz="2400" dirty="0" smtClean="0">
                <a:latin typeface="Arial" pitchFamily="34" charset="0"/>
                <a:cs typeface="Arial" pitchFamily="34" charset="0"/>
              </a:rPr>
              <a:t> nam </a:t>
            </a:r>
            <a:r>
              <a:rPr lang="hr-HR" sz="2400" dirty="0">
                <a:latin typeface="Arial" pitchFamily="34" charset="0"/>
                <a:cs typeface="Arial" pitchFamily="34" charset="0"/>
              </a:rPr>
              <a:t>je posebni disketni pogon, postavljen u kućište i povezan s matičnom pločom. </a:t>
            </a:r>
            <a:endParaRPr lang="hr-HR" sz="2200" dirty="0">
              <a:latin typeface="Arial" pitchFamily="34" charset="0"/>
              <a:cs typeface="Arial" pitchFamily="34" charset="0"/>
            </a:endParaRPr>
          </a:p>
        </p:txBody>
      </p:sp>
    </p:spTree>
    <p:extLst>
      <p:ext uri="{BB962C8B-B14F-4D97-AF65-F5344CB8AC3E}">
        <p14:creationId xmlns:p14="http://schemas.microsoft.com/office/powerpoint/2010/main" val="35561656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04664"/>
            <a:ext cx="8229600" cy="5721499"/>
          </a:xfrm>
        </p:spPr>
        <p:txBody>
          <a:bodyPr>
            <a:noAutofit/>
          </a:bodyPr>
          <a:lstStyle/>
          <a:p>
            <a:pPr marL="0" indent="0" algn="just">
              <a:buNone/>
            </a:pPr>
            <a:r>
              <a:rPr lang="hr-HR" sz="2200" b="1" dirty="0" smtClean="0">
                <a:solidFill>
                  <a:schemeClr val="accent1">
                    <a:lumMod val="75000"/>
                  </a:schemeClr>
                </a:solidFill>
                <a:latin typeface="Arial" pitchFamily="34" charset="0"/>
                <a:cs typeface="Arial" pitchFamily="34" charset="0"/>
              </a:rPr>
              <a:t>CD</a:t>
            </a:r>
            <a:r>
              <a:rPr lang="hr-HR" sz="2200" dirty="0" smtClean="0">
                <a:latin typeface="Arial" pitchFamily="34" charset="0"/>
                <a:cs typeface="Arial" pitchFamily="34" charset="0"/>
              </a:rPr>
              <a:t> </a:t>
            </a:r>
            <a:r>
              <a:rPr lang="hr-HR" sz="2200" dirty="0" smtClean="0">
                <a:latin typeface="Arial" pitchFamily="34" charset="0"/>
                <a:cs typeface="Arial" pitchFamily="34" charset="0"/>
              </a:rPr>
              <a:t>je prvi optički </a:t>
            </a:r>
            <a:r>
              <a:rPr lang="hr-HR" sz="2200" dirty="0">
                <a:latin typeface="Arial" pitchFamily="34" charset="0"/>
                <a:cs typeface="Arial" pitchFamily="34" charset="0"/>
              </a:rPr>
              <a:t>disk koji su zajedno razvili Sony i Philips. </a:t>
            </a:r>
            <a:r>
              <a:rPr lang="hr-HR" sz="2200" dirty="0" smtClean="0">
                <a:latin typeface="Arial" pitchFamily="34" charset="0"/>
                <a:cs typeface="Arial" pitchFamily="34" charset="0"/>
              </a:rPr>
              <a:t> Najčešće </a:t>
            </a:r>
            <a:r>
              <a:rPr lang="hr-HR" sz="2200" dirty="0">
                <a:latin typeface="Arial" pitchFamily="34" charset="0"/>
                <a:cs typeface="Arial" pitchFamily="34" charset="0"/>
              </a:rPr>
              <a:t>se koriste diskovi promjera 12 cm, kapaciteta 650 MB ili 700 MB. Diskovi </a:t>
            </a:r>
            <a:r>
              <a:rPr lang="hr-HR" sz="2200" dirty="0" smtClean="0">
                <a:latin typeface="Arial" pitchFamily="34" charset="0"/>
                <a:cs typeface="Arial" pitchFamily="34" charset="0"/>
              </a:rPr>
              <a:t>s</a:t>
            </a:r>
            <a:r>
              <a:rPr lang="vi-VN" sz="2200" dirty="0" smtClean="0">
                <a:latin typeface="Arial" pitchFamily="34" charset="0"/>
                <a:cs typeface="Arial" pitchFamily="34" charset="0"/>
              </a:rPr>
              <a:t>u </a:t>
            </a:r>
            <a:r>
              <a:rPr lang="vi-VN" sz="2200" dirty="0">
                <a:latin typeface="Arial" pitchFamily="34" charset="0"/>
                <a:cs typeface="Arial" pitchFamily="34" charset="0"/>
              </a:rPr>
              <a:t>izrađeni od polikarbonske plastike s tankim aluminijskim slojem i zaštitnim lakom. </a:t>
            </a:r>
            <a:r>
              <a:rPr lang="hr-HR" sz="2200" dirty="0" smtClean="0">
                <a:latin typeface="Arial" pitchFamily="34" charset="0"/>
                <a:cs typeface="Arial" pitchFamily="34" charset="0"/>
              </a:rPr>
              <a:t>Podaci </a:t>
            </a:r>
            <a:r>
              <a:rPr lang="hr-HR" sz="2200" dirty="0">
                <a:latin typeface="Arial" pitchFamily="34" charset="0"/>
                <a:cs typeface="Arial" pitchFamily="34" charset="0"/>
              </a:rPr>
              <a:t>se upisuju laserom tako da se na disku stvaraju mikroudubine i mikroizbočine, </a:t>
            </a:r>
            <a:r>
              <a:rPr lang="hr-HR" sz="2200" dirty="0" smtClean="0">
                <a:latin typeface="Arial" pitchFamily="34" charset="0"/>
                <a:cs typeface="Arial" pitchFamily="34" charset="0"/>
              </a:rPr>
              <a:t> a </a:t>
            </a:r>
            <a:r>
              <a:rPr lang="hr-HR" sz="2200" dirty="0">
                <a:latin typeface="Arial" pitchFamily="34" charset="0"/>
                <a:cs typeface="Arial" pitchFamily="34" charset="0"/>
              </a:rPr>
              <a:t>čitaju se pomoću odbijene zrake svjetlosti od površine diska. </a:t>
            </a:r>
            <a:r>
              <a:rPr lang="vi-VN" sz="2200" dirty="0" smtClean="0">
                <a:latin typeface="Arial" pitchFamily="34" charset="0"/>
                <a:cs typeface="Arial" pitchFamily="34" charset="0"/>
              </a:rPr>
              <a:t>Za </a:t>
            </a:r>
            <a:r>
              <a:rPr lang="vi-VN" sz="2200" dirty="0">
                <a:latin typeface="Arial" pitchFamily="34" charset="0"/>
                <a:cs typeface="Arial" pitchFamily="34" charset="0"/>
              </a:rPr>
              <a:t>čitanje CD-a potreban nam je poseban uređaj CD čitač </a:t>
            </a:r>
            <a:r>
              <a:rPr lang="vi-VN" sz="2200" dirty="0" smtClean="0">
                <a:latin typeface="Arial" pitchFamily="34" charset="0"/>
                <a:cs typeface="Arial" pitchFamily="34" charset="0"/>
              </a:rPr>
              <a:t>koji </a:t>
            </a:r>
            <a:r>
              <a:rPr lang="vi-VN" sz="2200" dirty="0">
                <a:latin typeface="Arial" pitchFamily="34" charset="0"/>
                <a:cs typeface="Arial" pitchFamily="34" charset="0"/>
              </a:rPr>
              <a:t>se </a:t>
            </a:r>
            <a:r>
              <a:rPr lang="vi-VN" sz="2200" dirty="0" smtClean="0">
                <a:latin typeface="Arial" pitchFamily="34" charset="0"/>
                <a:cs typeface="Arial" pitchFamily="34" charset="0"/>
              </a:rPr>
              <a:t>ugrađuje </a:t>
            </a:r>
            <a:r>
              <a:rPr lang="vi-VN" sz="2200" dirty="0">
                <a:latin typeface="Arial" pitchFamily="34" charset="0"/>
                <a:cs typeface="Arial" pitchFamily="34" charset="0"/>
              </a:rPr>
              <a:t>u kućište i povezuje s matičnom pločom. </a:t>
            </a:r>
            <a:endParaRPr lang="hr-HR" sz="2200" dirty="0" smtClean="0">
              <a:latin typeface="Arial" pitchFamily="34" charset="0"/>
              <a:cs typeface="Arial" pitchFamily="34" charset="0"/>
            </a:endParaRPr>
          </a:p>
          <a:p>
            <a:pPr marL="0" indent="0" algn="ctr">
              <a:buNone/>
            </a:pPr>
            <a:r>
              <a:rPr lang="hr-HR" sz="2200" u="sng" dirty="0" smtClean="0">
                <a:solidFill>
                  <a:schemeClr val="accent1">
                    <a:lumMod val="75000"/>
                  </a:schemeClr>
                </a:solidFill>
                <a:latin typeface="Arial" pitchFamily="34" charset="0"/>
                <a:cs typeface="Arial" pitchFamily="34" charset="0"/>
              </a:rPr>
              <a:t>Vrste </a:t>
            </a:r>
            <a:r>
              <a:rPr lang="hr-HR" sz="2200" u="sng" dirty="0">
                <a:solidFill>
                  <a:schemeClr val="accent1">
                    <a:lumMod val="75000"/>
                  </a:schemeClr>
                </a:solidFill>
                <a:latin typeface="Arial" pitchFamily="34" charset="0"/>
                <a:cs typeface="Arial" pitchFamily="34" charset="0"/>
              </a:rPr>
              <a:t>CD-a: </a:t>
            </a:r>
          </a:p>
          <a:p>
            <a:pPr algn="just"/>
            <a:r>
              <a:rPr lang="hr-HR" sz="2200" dirty="0" smtClean="0">
                <a:latin typeface="Arial" pitchFamily="34" charset="0"/>
                <a:cs typeface="Arial" pitchFamily="34" charset="0"/>
              </a:rPr>
              <a:t>CD-ROM </a:t>
            </a:r>
            <a:r>
              <a:rPr lang="hr-HR" sz="2200" dirty="0" smtClean="0">
                <a:latin typeface="Arial" pitchFamily="34" charset="0"/>
                <a:cs typeface="Arial" pitchFamily="34" charset="0"/>
              </a:rPr>
              <a:t>vrsta </a:t>
            </a:r>
            <a:r>
              <a:rPr lang="hr-HR" sz="2200" dirty="0">
                <a:latin typeface="Arial" pitchFamily="34" charset="0"/>
                <a:cs typeface="Arial" pitchFamily="34" charset="0"/>
              </a:rPr>
              <a:t>je diska na koju se podaci upisuju tvornički, a korisnik ih može samo čitati. </a:t>
            </a:r>
          </a:p>
          <a:p>
            <a:pPr algn="just"/>
            <a:r>
              <a:rPr lang="hr-HR" sz="2200" dirty="0" smtClean="0">
                <a:latin typeface="Arial" pitchFamily="34" charset="0"/>
                <a:cs typeface="Arial" pitchFamily="34" charset="0"/>
              </a:rPr>
              <a:t>CD-R </a:t>
            </a:r>
            <a:r>
              <a:rPr lang="hr-HR" sz="2200" dirty="0" smtClean="0">
                <a:latin typeface="Arial" pitchFamily="34" charset="0"/>
                <a:cs typeface="Arial" pitchFamily="34" charset="0"/>
              </a:rPr>
              <a:t>disk </a:t>
            </a:r>
            <a:r>
              <a:rPr lang="hr-HR" sz="2200" dirty="0">
                <a:latin typeface="Arial" pitchFamily="34" charset="0"/>
                <a:cs typeface="Arial" pitchFamily="34" charset="0"/>
              </a:rPr>
              <a:t>je koji se kupuje prazan i na njega korisnik pomoću CD snimača može zapisivati podatke. Jednom upisani podaci ne mogu se mijenjati ni brisati. </a:t>
            </a:r>
          </a:p>
          <a:p>
            <a:pPr algn="just"/>
            <a:r>
              <a:rPr lang="hr-HR" sz="2200" dirty="0" smtClean="0">
                <a:latin typeface="Arial" pitchFamily="34" charset="0"/>
                <a:cs typeface="Arial" pitchFamily="34" charset="0"/>
              </a:rPr>
              <a:t>CD-RW </a:t>
            </a:r>
            <a:r>
              <a:rPr lang="hr-HR" sz="2200" dirty="0" smtClean="0">
                <a:latin typeface="Arial" pitchFamily="34" charset="0"/>
                <a:cs typeface="Arial" pitchFamily="34" charset="0"/>
              </a:rPr>
              <a:t>disk </a:t>
            </a:r>
            <a:r>
              <a:rPr lang="hr-HR" sz="2200" dirty="0">
                <a:latin typeface="Arial" pitchFamily="34" charset="0"/>
                <a:cs typeface="Arial" pitchFamily="34" charset="0"/>
              </a:rPr>
              <a:t>je koji se kupuje prazan, na njega korisnik može više puta upisivati i brisati podatke. </a:t>
            </a:r>
          </a:p>
        </p:txBody>
      </p:sp>
    </p:spTree>
    <p:extLst>
      <p:ext uri="{BB962C8B-B14F-4D97-AF65-F5344CB8AC3E}">
        <p14:creationId xmlns:p14="http://schemas.microsoft.com/office/powerpoint/2010/main" val="2434859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76672"/>
            <a:ext cx="8229600" cy="5649491"/>
          </a:xfrm>
        </p:spPr>
        <p:txBody>
          <a:bodyPr>
            <a:normAutofit/>
          </a:bodyPr>
          <a:lstStyle/>
          <a:p>
            <a:pPr marL="0" indent="0" algn="just">
              <a:buNone/>
            </a:pPr>
            <a:r>
              <a:rPr lang="vi-VN" sz="2200" b="1" dirty="0" smtClean="0">
                <a:solidFill>
                  <a:schemeClr val="accent1">
                    <a:lumMod val="75000"/>
                  </a:schemeClr>
                </a:solidFill>
                <a:latin typeface="Arial" pitchFamily="34" charset="0"/>
                <a:cs typeface="Arial" pitchFamily="34" charset="0"/>
              </a:rPr>
              <a:t>DVD </a:t>
            </a:r>
            <a:r>
              <a:rPr lang="hr-HR" sz="2200" dirty="0" smtClean="0">
                <a:latin typeface="Arial" pitchFamily="34" charset="0"/>
                <a:cs typeface="Arial" pitchFamily="34" charset="0"/>
              </a:rPr>
              <a:t>je </a:t>
            </a:r>
            <a:r>
              <a:rPr lang="vi-VN" sz="2200" dirty="0" smtClean="0">
                <a:latin typeface="Arial" pitchFamily="34" charset="0"/>
                <a:cs typeface="Arial" pitchFamily="34" charset="0"/>
              </a:rPr>
              <a:t>optički disk </a:t>
            </a:r>
            <a:r>
              <a:rPr lang="vi-VN" sz="2200" dirty="0">
                <a:latin typeface="Arial" pitchFamily="34" charset="0"/>
                <a:cs typeface="Arial" pitchFamily="34" charset="0"/>
              </a:rPr>
              <a:t>koji koristi sličnu tehnologiju kao CD. Kapacitet DVD-a je 4,7GB i osnovna namjena mu je spremanje filmova. DVD ima kapacitet sedam puta veći od CD-a jer je napretkom tehnologije omogućeno smanjenje širine, duljine i razmaka između izbočina koje stvara laserska svjetlost. </a:t>
            </a:r>
            <a:endParaRPr lang="hr-HR" sz="2200" dirty="0" smtClean="0">
              <a:latin typeface="Arial" pitchFamily="34" charset="0"/>
              <a:cs typeface="Arial" pitchFamily="34" charset="0"/>
            </a:endParaRPr>
          </a:p>
          <a:p>
            <a:pPr marL="0" indent="0" algn="just">
              <a:buNone/>
            </a:pPr>
            <a:endParaRPr lang="hr-HR" sz="2200" dirty="0">
              <a:latin typeface="Arial" pitchFamily="34" charset="0"/>
              <a:cs typeface="Arial" pitchFamily="34" charset="0"/>
            </a:endParaRPr>
          </a:p>
          <a:p>
            <a:pPr marL="0" indent="0" algn="just">
              <a:buNone/>
            </a:pPr>
            <a:r>
              <a:rPr lang="hr-HR" sz="2200" b="1" dirty="0" smtClean="0">
                <a:solidFill>
                  <a:schemeClr val="accent1">
                    <a:lumMod val="75000"/>
                  </a:schemeClr>
                </a:solidFill>
                <a:latin typeface="Arial" pitchFamily="34" charset="0"/>
                <a:cs typeface="Arial" pitchFamily="34" charset="0"/>
              </a:rPr>
              <a:t>Blu-ray</a:t>
            </a:r>
            <a:r>
              <a:rPr lang="hr-HR" sz="2200" dirty="0" smtClean="0">
                <a:latin typeface="Arial" pitchFamily="34" charset="0"/>
                <a:cs typeface="Arial" pitchFamily="34" charset="0"/>
              </a:rPr>
              <a:t> </a:t>
            </a:r>
            <a:r>
              <a:rPr lang="hr-HR" sz="2200" dirty="0">
                <a:latin typeface="Arial" pitchFamily="34" charset="0"/>
                <a:cs typeface="Arial" pitchFamily="34" charset="0"/>
              </a:rPr>
              <a:t>je najnovija vrsta optičkih medija koja može pohraniti 25 GB ili 50 GB podataka. Istih je dimenzija kao CD i DVD diskovi. Za razliku od CD-a i DVD-a kod kojih se koristi crvena svjetlost, za zapisivanje podataka na Blu-ray koristi se plavoljubičasta svjetlost. Ova vrsta svjetlosti ima mnogo manju valnu duljinu u odnosu na crvenu svjetlost, što omogućava stvaranje još manjih izbočina. </a:t>
            </a:r>
          </a:p>
        </p:txBody>
      </p:sp>
    </p:spTree>
    <p:extLst>
      <p:ext uri="{BB962C8B-B14F-4D97-AF65-F5344CB8AC3E}">
        <p14:creationId xmlns:p14="http://schemas.microsoft.com/office/powerpoint/2010/main" val="12548766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04664"/>
            <a:ext cx="8229600" cy="5721499"/>
          </a:xfrm>
        </p:spPr>
        <p:txBody>
          <a:bodyPr>
            <a:normAutofit fontScale="92500" lnSpcReduction="20000"/>
          </a:bodyPr>
          <a:lstStyle/>
          <a:p>
            <a:endParaRPr lang="hr-HR" dirty="0">
              <a:latin typeface="Arial" pitchFamily="34" charset="0"/>
              <a:cs typeface="Arial" pitchFamily="34" charset="0"/>
            </a:endParaRPr>
          </a:p>
          <a:p>
            <a:pPr marL="0" indent="0">
              <a:buNone/>
            </a:pPr>
            <a:r>
              <a:rPr lang="hr-HR" b="1" dirty="0">
                <a:solidFill>
                  <a:schemeClr val="accent1">
                    <a:lumMod val="75000"/>
                  </a:schemeClr>
                </a:solidFill>
                <a:latin typeface="Arial" pitchFamily="34" charset="0"/>
                <a:cs typeface="Arial" pitchFamily="34" charset="0"/>
              </a:rPr>
              <a:t>Sklopovlje ili hardver </a:t>
            </a:r>
            <a:r>
              <a:rPr lang="hr-HR" dirty="0">
                <a:latin typeface="Arial" pitchFamily="34" charset="0"/>
                <a:cs typeface="Arial" pitchFamily="34" charset="0"/>
              </a:rPr>
              <a:t>računala čine materijalni dijelovi kao što su kućište, monitor, </a:t>
            </a:r>
            <a:r>
              <a:rPr lang="it-IT" dirty="0" smtClean="0">
                <a:latin typeface="Arial" pitchFamily="34" charset="0"/>
                <a:cs typeface="Arial" pitchFamily="34" charset="0"/>
              </a:rPr>
              <a:t>tipkovnica</a:t>
            </a:r>
            <a:r>
              <a:rPr lang="it-IT" dirty="0">
                <a:latin typeface="Arial" pitchFamily="34" charset="0"/>
                <a:cs typeface="Arial" pitchFamily="34" charset="0"/>
              </a:rPr>
              <a:t>, miš, zvučnici i pisač. </a:t>
            </a:r>
            <a:endParaRPr lang="hr-HR" dirty="0" smtClean="0">
              <a:latin typeface="Arial" pitchFamily="34" charset="0"/>
              <a:cs typeface="Arial" pitchFamily="34" charset="0"/>
            </a:endParaRPr>
          </a:p>
          <a:p>
            <a:endParaRPr lang="hr-HR" dirty="0">
              <a:latin typeface="Arial" pitchFamily="34" charset="0"/>
              <a:cs typeface="Arial" pitchFamily="34" charset="0"/>
            </a:endParaRPr>
          </a:p>
          <a:p>
            <a:pPr marL="0" indent="0">
              <a:buNone/>
            </a:pPr>
            <a:r>
              <a:rPr lang="fi-FI" dirty="0">
                <a:latin typeface="Arial" pitchFamily="34" charset="0"/>
                <a:cs typeface="Arial" pitchFamily="34" charset="0"/>
              </a:rPr>
              <a:t>Prema von Neumannu, računalo se sastoji od: </a:t>
            </a:r>
          </a:p>
          <a:p>
            <a:r>
              <a:rPr lang="hr-HR" dirty="0" smtClean="0">
                <a:solidFill>
                  <a:schemeClr val="accent1">
                    <a:lumMod val="75000"/>
                  </a:schemeClr>
                </a:solidFill>
                <a:latin typeface="Arial" pitchFamily="34" charset="0"/>
                <a:cs typeface="Arial" pitchFamily="34" charset="0"/>
              </a:rPr>
              <a:t>upravljačke </a:t>
            </a:r>
            <a:r>
              <a:rPr lang="hr-HR" dirty="0">
                <a:solidFill>
                  <a:schemeClr val="accent1">
                    <a:lumMod val="75000"/>
                  </a:schemeClr>
                </a:solidFill>
                <a:latin typeface="Arial" pitchFamily="34" charset="0"/>
                <a:cs typeface="Arial" pitchFamily="34" charset="0"/>
              </a:rPr>
              <a:t>jedinice </a:t>
            </a:r>
            <a:r>
              <a:rPr lang="hr-HR" dirty="0">
                <a:latin typeface="Arial" pitchFamily="34" charset="0"/>
                <a:cs typeface="Arial" pitchFamily="34" charset="0"/>
              </a:rPr>
              <a:t>koja upravlja aritmetičko-logičkom te ulaznim i izlaznim jedinicama temeljem naredbi koje su pohranjene u memoriji; </a:t>
            </a:r>
          </a:p>
          <a:p>
            <a:r>
              <a:rPr lang="vi-VN" dirty="0" smtClean="0">
                <a:solidFill>
                  <a:schemeClr val="accent1">
                    <a:lumMod val="75000"/>
                  </a:schemeClr>
                </a:solidFill>
                <a:latin typeface="Arial" pitchFamily="34" charset="0"/>
                <a:cs typeface="Arial" pitchFamily="34" charset="0"/>
              </a:rPr>
              <a:t>aritmetičko-logičke </a:t>
            </a:r>
            <a:r>
              <a:rPr lang="vi-VN" dirty="0">
                <a:solidFill>
                  <a:schemeClr val="accent1">
                    <a:lumMod val="75000"/>
                  </a:schemeClr>
                </a:solidFill>
                <a:latin typeface="Arial" pitchFamily="34" charset="0"/>
                <a:cs typeface="Arial" pitchFamily="34" charset="0"/>
              </a:rPr>
              <a:t>jedinice </a:t>
            </a:r>
            <a:r>
              <a:rPr lang="vi-VN" dirty="0">
                <a:latin typeface="Arial" pitchFamily="34" charset="0"/>
                <a:cs typeface="Arial" pitchFamily="34" charset="0"/>
              </a:rPr>
              <a:t>zadužene za izvođenje aritmetičkih i logičkih operacija nad podacima; </a:t>
            </a:r>
          </a:p>
          <a:p>
            <a:r>
              <a:rPr lang="pl-PL" dirty="0" smtClean="0">
                <a:solidFill>
                  <a:schemeClr val="accent1">
                    <a:lumMod val="75000"/>
                  </a:schemeClr>
                </a:solidFill>
                <a:latin typeface="Arial" pitchFamily="34" charset="0"/>
                <a:cs typeface="Arial" pitchFamily="34" charset="0"/>
              </a:rPr>
              <a:t>memorije</a:t>
            </a:r>
            <a:r>
              <a:rPr lang="pl-PL" dirty="0" smtClean="0">
                <a:latin typeface="Arial" pitchFamily="34" charset="0"/>
                <a:cs typeface="Arial" pitchFamily="34" charset="0"/>
              </a:rPr>
              <a:t> </a:t>
            </a:r>
            <a:r>
              <a:rPr lang="pl-PL" dirty="0">
                <a:latin typeface="Arial" pitchFamily="34" charset="0"/>
                <a:cs typeface="Arial" pitchFamily="34" charset="0"/>
              </a:rPr>
              <a:t>u kojoj su pohranjeni podaci i naredbe te </a:t>
            </a:r>
          </a:p>
          <a:p>
            <a:r>
              <a:rPr lang="hr-HR" dirty="0" smtClean="0">
                <a:solidFill>
                  <a:schemeClr val="accent1">
                    <a:lumMod val="75000"/>
                  </a:schemeClr>
                </a:solidFill>
                <a:latin typeface="Arial" pitchFamily="34" charset="0"/>
                <a:cs typeface="Arial" pitchFamily="34" charset="0"/>
              </a:rPr>
              <a:t>ulazne </a:t>
            </a:r>
            <a:r>
              <a:rPr lang="hr-HR" dirty="0">
                <a:solidFill>
                  <a:schemeClr val="accent1">
                    <a:lumMod val="75000"/>
                  </a:schemeClr>
                </a:solidFill>
                <a:latin typeface="Arial" pitchFamily="34" charset="0"/>
                <a:cs typeface="Arial" pitchFamily="34" charset="0"/>
              </a:rPr>
              <a:t>i izlazne jedinice</a:t>
            </a:r>
            <a:r>
              <a:rPr lang="hr-HR" dirty="0">
                <a:latin typeface="Arial" pitchFamily="34" charset="0"/>
                <a:cs typeface="Arial" pitchFamily="34" charset="0"/>
              </a:rPr>
              <a:t>. Pomoću ulazne jedinice unosimo podatke u računalo, a izlazna jedinica prikazuje rezultate obrade. </a:t>
            </a:r>
          </a:p>
          <a:p>
            <a:pPr marL="0" indent="0">
              <a:buNone/>
            </a:pPr>
            <a:endParaRPr lang="hr-HR" dirty="0" smtClean="0">
              <a:latin typeface="Arial" pitchFamily="34" charset="0"/>
              <a:cs typeface="Arial" pitchFamily="34" charset="0"/>
            </a:endParaRPr>
          </a:p>
          <a:p>
            <a:pPr marL="0" indent="0">
              <a:buNone/>
            </a:pPr>
            <a:r>
              <a:rPr lang="hr-HR" dirty="0" smtClean="0">
                <a:latin typeface="Arial" pitchFamily="34" charset="0"/>
                <a:cs typeface="Arial" pitchFamily="34" charset="0"/>
              </a:rPr>
              <a:t>Upravljačka </a:t>
            </a:r>
            <a:r>
              <a:rPr lang="hr-HR" dirty="0">
                <a:latin typeface="Arial" pitchFamily="34" charset="0"/>
                <a:cs typeface="Arial" pitchFamily="34" charset="0"/>
              </a:rPr>
              <a:t>i aritmetičko-logička jedinica zajedno čine središnju jedinicu za obradu – CPU (engl. Central Processing Unit). </a:t>
            </a:r>
          </a:p>
        </p:txBody>
      </p:sp>
    </p:spTree>
    <p:extLst>
      <p:ext uri="{BB962C8B-B14F-4D97-AF65-F5344CB8AC3E}">
        <p14:creationId xmlns:p14="http://schemas.microsoft.com/office/powerpoint/2010/main" val="32942571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23528" y="260648"/>
            <a:ext cx="8435280" cy="5577483"/>
          </a:xfrm>
        </p:spPr>
        <p:txBody>
          <a:bodyPr>
            <a:noAutofit/>
          </a:bodyPr>
          <a:lstStyle/>
          <a:p>
            <a:pPr marL="0" indent="0" algn="just">
              <a:buNone/>
            </a:pPr>
            <a:r>
              <a:rPr lang="hr-HR" sz="2200" dirty="0" smtClean="0">
                <a:latin typeface="Arial" pitchFamily="34" charset="0"/>
                <a:cs typeface="Arial" pitchFamily="34" charset="0"/>
              </a:rPr>
              <a:t>Poluvodički mediji </a:t>
            </a:r>
            <a:r>
              <a:rPr lang="hr-HR" sz="2200" dirty="0">
                <a:latin typeface="Arial" pitchFamily="34" charset="0"/>
                <a:cs typeface="Arial" pitchFamily="34" charset="0"/>
              </a:rPr>
              <a:t>za pohranu podataka rade na isti način kao i Flash EEPROM memorija, za zapis podataka primjenjuje se električno polje</a:t>
            </a:r>
            <a:r>
              <a:rPr lang="hr-HR" sz="2200" dirty="0" smtClean="0">
                <a:latin typeface="Arial" pitchFamily="34" charset="0"/>
                <a:cs typeface="Arial" pitchFamily="34" charset="0"/>
              </a:rPr>
              <a:t>.</a:t>
            </a:r>
          </a:p>
          <a:p>
            <a:pPr algn="just"/>
            <a:endParaRPr lang="hr-HR" sz="2200" dirty="0">
              <a:latin typeface="Arial" pitchFamily="34" charset="0"/>
              <a:cs typeface="Arial" pitchFamily="34" charset="0"/>
            </a:endParaRPr>
          </a:p>
          <a:p>
            <a:pPr marL="0" indent="0" algn="just">
              <a:buNone/>
            </a:pPr>
            <a:r>
              <a:rPr lang="vi-VN" sz="2200" b="1" dirty="0">
                <a:solidFill>
                  <a:schemeClr val="accent1">
                    <a:lumMod val="75000"/>
                  </a:schemeClr>
                </a:solidFill>
                <a:latin typeface="Arial" pitchFamily="34" charset="0"/>
                <a:cs typeface="Arial" pitchFamily="34" charset="0"/>
              </a:rPr>
              <a:t>Memorijske kartice </a:t>
            </a:r>
            <a:r>
              <a:rPr lang="hr-HR" sz="2200" dirty="0" smtClean="0">
                <a:latin typeface="Arial" pitchFamily="34" charset="0"/>
                <a:cs typeface="Arial" pitchFamily="34" charset="0"/>
              </a:rPr>
              <a:t>su</a:t>
            </a:r>
            <a:r>
              <a:rPr lang="hr-HR" sz="2200" b="1" dirty="0" smtClean="0">
                <a:solidFill>
                  <a:schemeClr val="accent1">
                    <a:lumMod val="75000"/>
                  </a:schemeClr>
                </a:solidFill>
                <a:latin typeface="Arial" pitchFamily="34" charset="0"/>
                <a:cs typeface="Arial" pitchFamily="34" charset="0"/>
              </a:rPr>
              <a:t> </a:t>
            </a:r>
            <a:r>
              <a:rPr lang="vi-VN" sz="2200" dirty="0" smtClean="0">
                <a:latin typeface="Arial" pitchFamily="34" charset="0"/>
                <a:cs typeface="Arial" pitchFamily="34" charset="0"/>
              </a:rPr>
              <a:t>male veličine </a:t>
            </a:r>
            <a:r>
              <a:rPr lang="vi-VN" sz="2200" dirty="0">
                <a:latin typeface="Arial" pitchFamily="34" charset="0"/>
                <a:cs typeface="Arial" pitchFamily="34" charset="0"/>
              </a:rPr>
              <a:t>od svega nekoliko centimetara i koriste se kao medij za pohranu podataka u digitalnim fotoaparatima, kamerama, mobitelima i ostalim prijenosnim uređajima. </a:t>
            </a:r>
            <a:r>
              <a:rPr lang="hr-HR" sz="2200" dirty="0" smtClean="0">
                <a:latin typeface="Arial" pitchFamily="34" charset="0"/>
                <a:cs typeface="Arial" pitchFamily="34" charset="0"/>
              </a:rPr>
              <a:t> </a:t>
            </a:r>
          </a:p>
          <a:p>
            <a:pPr algn="just"/>
            <a:endParaRPr lang="hr-HR" sz="2200" dirty="0">
              <a:latin typeface="Arial" pitchFamily="34" charset="0"/>
              <a:cs typeface="Arial" pitchFamily="34" charset="0"/>
            </a:endParaRPr>
          </a:p>
          <a:p>
            <a:pPr marL="0" indent="0" algn="just">
              <a:buNone/>
            </a:pPr>
            <a:r>
              <a:rPr lang="vi-VN" sz="2200" b="1" dirty="0">
                <a:solidFill>
                  <a:schemeClr val="bg2">
                    <a:lumMod val="25000"/>
                  </a:schemeClr>
                </a:solidFill>
                <a:latin typeface="Arial" pitchFamily="34" charset="0"/>
                <a:cs typeface="Arial" pitchFamily="34" charset="0"/>
              </a:rPr>
              <a:t>USB memorijski ključevi </a:t>
            </a:r>
            <a:r>
              <a:rPr lang="vi-VN" sz="2200" dirty="0" smtClean="0">
                <a:latin typeface="Arial" pitchFamily="34" charset="0"/>
                <a:cs typeface="Arial" pitchFamily="34" charset="0"/>
              </a:rPr>
              <a:t>najpoznatiji </a:t>
            </a:r>
            <a:r>
              <a:rPr lang="vi-VN" sz="2200" dirty="0">
                <a:latin typeface="Arial" pitchFamily="34" charset="0"/>
                <a:cs typeface="Arial" pitchFamily="34" charset="0"/>
              </a:rPr>
              <a:t>su predstavnici poluvodičkih medija. Maleni su, izdržljivi i s velikim kapacitetom pohrane te se koriste za prijenos podataka između računala, ali i za izradu sigurnosnih kopija. </a:t>
            </a:r>
            <a:endParaRPr lang="hr-HR" sz="2200" dirty="0" smtClean="0">
              <a:latin typeface="Arial" pitchFamily="34" charset="0"/>
              <a:cs typeface="Arial" pitchFamily="34" charset="0"/>
            </a:endParaRPr>
          </a:p>
          <a:p>
            <a:pPr marL="0" indent="0" algn="just">
              <a:buNone/>
            </a:pPr>
            <a:endParaRPr lang="hr-HR" sz="2200" dirty="0">
              <a:latin typeface="Arial" pitchFamily="34" charset="0"/>
              <a:cs typeface="Arial" pitchFamily="34" charset="0"/>
            </a:endParaRPr>
          </a:p>
          <a:p>
            <a:pPr marL="0" indent="0" algn="just">
              <a:buNone/>
            </a:pPr>
            <a:r>
              <a:rPr lang="hr-HR" sz="2200" b="1" dirty="0">
                <a:solidFill>
                  <a:schemeClr val="bg2">
                    <a:lumMod val="25000"/>
                  </a:schemeClr>
                </a:solidFill>
                <a:latin typeface="Arial" pitchFamily="34" charset="0"/>
                <a:cs typeface="Arial" pitchFamily="34" charset="0"/>
              </a:rPr>
              <a:t>SSD diskovi </a:t>
            </a:r>
            <a:r>
              <a:rPr lang="hr-HR" sz="2200" dirty="0" smtClean="0">
                <a:latin typeface="Arial" pitchFamily="34" charset="0"/>
                <a:cs typeface="Arial" pitchFamily="34" charset="0"/>
              </a:rPr>
              <a:t>imaju </a:t>
            </a:r>
            <a:r>
              <a:rPr lang="hr-HR" sz="2200" dirty="0">
                <a:latin typeface="Arial" pitchFamily="34" charset="0"/>
                <a:cs typeface="Arial" pitchFamily="34" charset="0"/>
              </a:rPr>
              <a:t>istu namjenu kao tvrdi diskovi, ali su </a:t>
            </a:r>
            <a:r>
              <a:rPr lang="vi-VN" sz="2200" dirty="0" smtClean="0">
                <a:latin typeface="Arial" pitchFamily="34" charset="0"/>
                <a:cs typeface="Arial" pitchFamily="34" charset="0"/>
              </a:rPr>
              <a:t>izrađeni </a:t>
            </a:r>
            <a:r>
              <a:rPr lang="vi-VN" sz="2200" dirty="0">
                <a:latin typeface="Arial" pitchFamily="34" charset="0"/>
                <a:cs typeface="Arial" pitchFamily="34" charset="0"/>
              </a:rPr>
              <a:t>pomoću poluvodičkih memorijskih čipova. SSD diskovi imaju nekoliko prednosti pred tvrdim diskovima, ali su još uvijek skuplji i zbog toga manje zastupljeni. </a:t>
            </a:r>
            <a:endParaRPr lang="hr-HR" sz="2200" dirty="0">
              <a:latin typeface="Arial" pitchFamily="34" charset="0"/>
              <a:cs typeface="Arial" pitchFamily="34" charset="0"/>
            </a:endParaRPr>
          </a:p>
        </p:txBody>
      </p:sp>
    </p:spTree>
    <p:extLst>
      <p:ext uri="{BB962C8B-B14F-4D97-AF65-F5344CB8AC3E}">
        <p14:creationId xmlns:p14="http://schemas.microsoft.com/office/powerpoint/2010/main" val="4239297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04664"/>
            <a:ext cx="8363272" cy="5721499"/>
          </a:xfrm>
        </p:spPr>
        <p:txBody>
          <a:bodyPr>
            <a:noAutofit/>
          </a:bodyPr>
          <a:lstStyle/>
          <a:p>
            <a:r>
              <a:rPr lang="hr-HR" sz="2200" b="1" dirty="0" smtClean="0">
                <a:solidFill>
                  <a:schemeClr val="accent1">
                    <a:lumMod val="75000"/>
                  </a:schemeClr>
                </a:solidFill>
                <a:latin typeface="Arial" pitchFamily="34" charset="0"/>
                <a:cs typeface="Arial" pitchFamily="34" charset="0"/>
              </a:rPr>
              <a:t>Kućište </a:t>
            </a:r>
            <a:r>
              <a:rPr lang="hr-HR" sz="2200" dirty="0" smtClean="0">
                <a:latin typeface="Arial" pitchFamily="34" charset="0"/>
                <a:cs typeface="Arial" pitchFamily="34" charset="0"/>
              </a:rPr>
              <a:t>sadrži sve dijelove neophodne za rad računala: matičnu ploču, napajanje, tvrdi disk i optičke pogone. Uloga je kućišta da zaštiti dijelove računala od dodira korisnika i prašine te da zaštiti korisnika od strujnog udara.</a:t>
            </a:r>
          </a:p>
          <a:p>
            <a:pPr marL="0" indent="0">
              <a:buNone/>
            </a:pPr>
            <a:endParaRPr lang="hr-HR" sz="2200" dirty="0">
              <a:latin typeface="Arial" pitchFamily="34" charset="0"/>
              <a:cs typeface="Arial" pitchFamily="34" charset="0"/>
            </a:endParaRPr>
          </a:p>
          <a:p>
            <a:r>
              <a:rPr lang="hr-HR" sz="2200" b="1" dirty="0">
                <a:solidFill>
                  <a:schemeClr val="accent1">
                    <a:lumMod val="75000"/>
                  </a:schemeClr>
                </a:solidFill>
                <a:latin typeface="Arial" pitchFamily="34" charset="0"/>
                <a:cs typeface="Arial" pitchFamily="34" charset="0"/>
              </a:rPr>
              <a:t>Matična ploča </a:t>
            </a:r>
            <a:r>
              <a:rPr lang="hr-HR" sz="2200" dirty="0">
                <a:latin typeface="Arial" pitchFamily="34" charset="0"/>
                <a:cs typeface="Arial" pitchFamily="34" charset="0"/>
              </a:rPr>
              <a:t>najvažniji je dio osobnog računala koji služi za povezivanje svih </a:t>
            </a:r>
            <a:r>
              <a:rPr lang="hr-HR" sz="2200" dirty="0" smtClean="0">
                <a:latin typeface="Arial" pitchFamily="34" charset="0"/>
                <a:cs typeface="Arial" pitchFamily="34" charset="0"/>
              </a:rPr>
              <a:t>dijelova </a:t>
            </a:r>
            <a:r>
              <a:rPr lang="hr-HR" sz="2200" dirty="0">
                <a:latin typeface="Arial" pitchFamily="34" charset="0"/>
                <a:cs typeface="Arial" pitchFamily="34" charset="0"/>
              </a:rPr>
              <a:t>računala u cjelinu. Na matičnoj ploči nalaze se utori za postavljanje </a:t>
            </a:r>
            <a:r>
              <a:rPr lang="hr-HR" sz="2200" dirty="0" smtClean="0">
                <a:latin typeface="Arial" pitchFamily="34" charset="0"/>
                <a:cs typeface="Arial" pitchFamily="34" charset="0"/>
              </a:rPr>
              <a:t>procesora</a:t>
            </a:r>
            <a:r>
              <a:rPr lang="hr-HR" sz="2200" dirty="0">
                <a:latin typeface="Arial" pitchFamily="34" charset="0"/>
                <a:cs typeface="Arial" pitchFamily="34" charset="0"/>
              </a:rPr>
              <a:t>, glavne memorije, grafičke i ostalih kartica, priključci za povezivanje matične </a:t>
            </a:r>
            <a:r>
              <a:rPr lang="hr-HR" sz="2200" dirty="0" smtClean="0">
                <a:latin typeface="Arial" pitchFamily="34" charset="0"/>
                <a:cs typeface="Arial" pitchFamily="34" charset="0"/>
              </a:rPr>
              <a:t>ploče </a:t>
            </a:r>
            <a:r>
              <a:rPr lang="hr-HR" sz="2200" dirty="0">
                <a:latin typeface="Arial" pitchFamily="34" charset="0"/>
                <a:cs typeface="Arial" pitchFamily="34" charset="0"/>
              </a:rPr>
              <a:t>s tvrdim diskom i optičkim pogonima </a:t>
            </a:r>
            <a:r>
              <a:rPr lang="hr-HR" sz="2200" dirty="0" smtClean="0">
                <a:latin typeface="Arial" pitchFamily="34" charset="0"/>
                <a:cs typeface="Arial" pitchFamily="34" charset="0"/>
              </a:rPr>
              <a:t>te </a:t>
            </a:r>
            <a:r>
              <a:rPr lang="hr-HR" sz="2200" dirty="0">
                <a:latin typeface="Arial" pitchFamily="34" charset="0"/>
                <a:cs typeface="Arial" pitchFamily="34" charset="0"/>
              </a:rPr>
              <a:t>priključci za povezivanje s pojedinim ulaznim i izlaznim jedinicama. </a:t>
            </a:r>
            <a:endParaRPr lang="hr-HR" sz="2200" dirty="0" smtClean="0">
              <a:latin typeface="Arial" pitchFamily="34" charset="0"/>
              <a:cs typeface="Arial" pitchFamily="34" charset="0"/>
            </a:endParaRPr>
          </a:p>
          <a:p>
            <a:endParaRPr lang="hr-HR" sz="2200" dirty="0">
              <a:latin typeface="Arial" pitchFamily="34" charset="0"/>
              <a:cs typeface="Arial" pitchFamily="34" charset="0"/>
            </a:endParaRPr>
          </a:p>
          <a:p>
            <a:r>
              <a:rPr lang="vi-VN" sz="2200" b="1" dirty="0" smtClean="0">
                <a:solidFill>
                  <a:schemeClr val="accent1">
                    <a:lumMod val="75000"/>
                  </a:schemeClr>
                </a:solidFill>
                <a:latin typeface="Arial" pitchFamily="34" charset="0"/>
                <a:cs typeface="Arial" pitchFamily="34" charset="0"/>
              </a:rPr>
              <a:t>Sabirnica</a:t>
            </a:r>
            <a:r>
              <a:rPr lang="vi-VN" sz="2200" dirty="0" smtClean="0">
                <a:latin typeface="Arial" pitchFamily="34" charset="0"/>
                <a:cs typeface="Arial" pitchFamily="34" charset="0"/>
              </a:rPr>
              <a:t> </a:t>
            </a:r>
            <a:r>
              <a:rPr lang="hr-HR" sz="2200" dirty="0" smtClean="0">
                <a:latin typeface="Arial" pitchFamily="34" charset="0"/>
                <a:cs typeface="Arial" pitchFamily="34" charset="0"/>
              </a:rPr>
              <a:t>je </a:t>
            </a:r>
            <a:r>
              <a:rPr lang="vi-VN" sz="2200" dirty="0" smtClean="0">
                <a:latin typeface="Arial" pitchFamily="34" charset="0"/>
                <a:cs typeface="Arial" pitchFamily="34" charset="0"/>
              </a:rPr>
              <a:t>skup vodiča </a:t>
            </a:r>
            <a:r>
              <a:rPr lang="vi-VN" sz="2200" dirty="0">
                <a:latin typeface="Arial" pitchFamily="34" charset="0"/>
                <a:cs typeface="Arial" pitchFamily="34" charset="0"/>
              </a:rPr>
              <a:t>kojima se prenose podaci i upravljački signali između dijelova računala. Unutarnja sabirnica otisnuta je na matičnoj ploči i služi za komunikaciju procesora s </a:t>
            </a:r>
            <a:r>
              <a:rPr lang="hr-HR" sz="2200" dirty="0" smtClean="0">
                <a:latin typeface="Arial" pitchFamily="34" charset="0"/>
                <a:cs typeface="Arial" pitchFamily="34" charset="0"/>
              </a:rPr>
              <a:t>glavnom </a:t>
            </a:r>
            <a:r>
              <a:rPr lang="hr-HR" sz="2200" dirty="0">
                <a:latin typeface="Arial" pitchFamily="34" charset="0"/>
                <a:cs typeface="Arial" pitchFamily="34" charset="0"/>
              </a:rPr>
              <a:t>memorijom. Vanjske su sabirnice sve sabirnice koje omogućuju spajanje komponenti na matičnu </a:t>
            </a:r>
            <a:r>
              <a:rPr lang="hr-HR" sz="2200" dirty="0" smtClean="0">
                <a:latin typeface="Arial" pitchFamily="34" charset="0"/>
                <a:cs typeface="Arial" pitchFamily="34" charset="0"/>
              </a:rPr>
              <a:t>ploču) </a:t>
            </a:r>
            <a:r>
              <a:rPr lang="hr-HR" sz="2200" dirty="0">
                <a:latin typeface="Arial" pitchFamily="34" charset="0"/>
                <a:cs typeface="Arial" pitchFamily="34" charset="0"/>
              </a:rPr>
              <a:t>i spajanje ulaznih i izlaznih jedinica. </a:t>
            </a:r>
          </a:p>
        </p:txBody>
      </p:sp>
    </p:spTree>
    <p:extLst>
      <p:ext uri="{BB962C8B-B14F-4D97-AF65-F5344CB8AC3E}">
        <p14:creationId xmlns:p14="http://schemas.microsoft.com/office/powerpoint/2010/main" val="1382329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r-HR" sz="3600" b="1" dirty="0" smtClean="0">
                <a:solidFill>
                  <a:schemeClr val="accent1">
                    <a:lumMod val="75000"/>
                  </a:schemeClr>
                </a:solidFill>
                <a:latin typeface="Arial" pitchFamily="34" charset="0"/>
                <a:cs typeface="Arial" pitchFamily="34" charset="0"/>
              </a:rPr>
              <a:t>Ulazne </a:t>
            </a:r>
            <a:r>
              <a:rPr lang="hr-HR" sz="3600" b="1" dirty="0">
                <a:solidFill>
                  <a:schemeClr val="accent1">
                    <a:lumMod val="75000"/>
                  </a:schemeClr>
                </a:solidFill>
                <a:latin typeface="Arial" pitchFamily="34" charset="0"/>
                <a:cs typeface="Arial" pitchFamily="34" charset="0"/>
              </a:rPr>
              <a:t>jedinice </a:t>
            </a:r>
          </a:p>
        </p:txBody>
      </p:sp>
      <p:sp>
        <p:nvSpPr>
          <p:cNvPr id="3" name="Content Placeholder 2"/>
          <p:cNvSpPr>
            <a:spLocks noGrp="1"/>
          </p:cNvSpPr>
          <p:nvPr>
            <p:ph sz="quarter" idx="1"/>
          </p:nvPr>
        </p:nvSpPr>
        <p:spPr/>
        <p:txBody>
          <a:bodyPr>
            <a:normAutofit fontScale="92500" lnSpcReduction="10000"/>
          </a:bodyPr>
          <a:lstStyle/>
          <a:p>
            <a:endParaRPr lang="hr-HR" dirty="0"/>
          </a:p>
          <a:p>
            <a:r>
              <a:rPr lang="vi-VN" dirty="0">
                <a:latin typeface="Arial" pitchFamily="34" charset="0"/>
                <a:cs typeface="Arial" pitchFamily="34" charset="0"/>
              </a:rPr>
              <a:t>Ulazne jedinice svi su uređaji koji nam omogućuju unos podataka i programa u računalo s ciljem prikaza, obrade ili pohrane. Zadatak je ulaznih jedinica pretvoriti podatke iz oblika razumljivog čovjeku u oblik razumljiv računalu. </a:t>
            </a:r>
            <a:endParaRPr lang="hr-HR" dirty="0" smtClean="0">
              <a:latin typeface="Arial" pitchFamily="34" charset="0"/>
              <a:cs typeface="Arial" pitchFamily="34" charset="0"/>
            </a:endParaRPr>
          </a:p>
          <a:p>
            <a:endParaRPr lang="hr-HR" dirty="0">
              <a:latin typeface="Arial" pitchFamily="34" charset="0"/>
              <a:cs typeface="Arial" pitchFamily="34" charset="0"/>
            </a:endParaRPr>
          </a:p>
          <a:p>
            <a:r>
              <a:rPr lang="vi-VN" b="1" dirty="0">
                <a:solidFill>
                  <a:schemeClr val="accent1">
                    <a:lumMod val="75000"/>
                  </a:schemeClr>
                </a:solidFill>
                <a:latin typeface="Arial" pitchFamily="34" charset="0"/>
                <a:cs typeface="Arial" pitchFamily="34" charset="0"/>
              </a:rPr>
              <a:t>Tipkovnica</a:t>
            </a:r>
            <a:r>
              <a:rPr lang="vi-VN" dirty="0">
                <a:latin typeface="Arial" pitchFamily="34" charset="0"/>
                <a:cs typeface="Arial" pitchFamily="34" charset="0"/>
              </a:rPr>
              <a:t> je najčešće korištena ulazna jedinica. Omogućava unos znakova i zadavanje naredbi računalu. Tipkovnica je izrađena po uzoru na pisaći stroj uz dodatak posebnih tipki koje nam olakšavaju rad na računalu. </a:t>
            </a:r>
            <a:r>
              <a:rPr lang="hr-HR" dirty="0" smtClean="0">
                <a:latin typeface="Arial" pitchFamily="34" charset="0"/>
                <a:cs typeface="Arial" pitchFamily="34" charset="0"/>
              </a:rPr>
              <a:t>Na </a:t>
            </a:r>
            <a:r>
              <a:rPr lang="hr-HR" dirty="0">
                <a:latin typeface="Arial" pitchFamily="34" charset="0"/>
                <a:cs typeface="Arial" pitchFamily="34" charset="0"/>
              </a:rPr>
              <a:t>tipkovnici razlikujemo sljedeće grupe tipki: </a:t>
            </a:r>
            <a:r>
              <a:rPr lang="hr-HR" dirty="0" smtClean="0">
                <a:latin typeface="Arial" pitchFamily="34" charset="0"/>
                <a:cs typeface="Arial" pitchFamily="34" charset="0"/>
              </a:rPr>
              <a:t>alfanumeričke tipke, numeričke tipke, funkcijske tipke, tipke </a:t>
            </a:r>
            <a:r>
              <a:rPr lang="hr-HR" dirty="0">
                <a:latin typeface="Arial" pitchFamily="34" charset="0"/>
                <a:cs typeface="Arial" pitchFamily="34" charset="0"/>
              </a:rPr>
              <a:t>za </a:t>
            </a:r>
            <a:r>
              <a:rPr lang="hr-HR" dirty="0" smtClean="0">
                <a:latin typeface="Arial" pitchFamily="34" charset="0"/>
                <a:cs typeface="Arial" pitchFamily="34" charset="0"/>
              </a:rPr>
              <a:t>zaključavanje, navigacijske tipke, k</a:t>
            </a:r>
            <a:r>
              <a:rPr lang="vi-VN" dirty="0" smtClean="0">
                <a:latin typeface="Arial" pitchFamily="34" charset="0"/>
                <a:cs typeface="Arial" pitchFamily="34" charset="0"/>
              </a:rPr>
              <a:t>ontrolne tipke</a:t>
            </a:r>
            <a:endParaRPr lang="hr-HR" dirty="0">
              <a:latin typeface="Arial" pitchFamily="34" charset="0"/>
              <a:cs typeface="Arial" pitchFamily="34" charset="0"/>
            </a:endParaRPr>
          </a:p>
        </p:txBody>
      </p:sp>
    </p:spTree>
    <p:extLst>
      <p:ext uri="{BB962C8B-B14F-4D97-AF65-F5344CB8AC3E}">
        <p14:creationId xmlns:p14="http://schemas.microsoft.com/office/powerpoint/2010/main" val="1242756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04664"/>
            <a:ext cx="8229600" cy="5721499"/>
          </a:xfrm>
        </p:spPr>
        <p:txBody>
          <a:bodyPr>
            <a:normAutofit/>
          </a:bodyPr>
          <a:lstStyle/>
          <a:p>
            <a:endParaRPr lang="hr-HR" sz="2200" dirty="0">
              <a:latin typeface="Arial" pitchFamily="34" charset="0"/>
              <a:cs typeface="Arial" pitchFamily="34" charset="0"/>
            </a:endParaRPr>
          </a:p>
          <a:p>
            <a:r>
              <a:rPr lang="hr-HR" sz="2200" dirty="0">
                <a:latin typeface="Arial" pitchFamily="34" charset="0"/>
                <a:cs typeface="Arial" pitchFamily="34" charset="0"/>
              </a:rPr>
              <a:t>Miš </a:t>
            </a:r>
            <a:r>
              <a:rPr lang="hr-HR" sz="2200" dirty="0" smtClean="0">
                <a:latin typeface="Arial" pitchFamily="34" charset="0"/>
                <a:cs typeface="Arial" pitchFamily="34" charset="0"/>
              </a:rPr>
              <a:t>je </a:t>
            </a:r>
            <a:r>
              <a:rPr lang="hr-HR" sz="2200" dirty="0">
                <a:latin typeface="Arial" pitchFamily="34" charset="0"/>
                <a:cs typeface="Arial" pitchFamily="34" charset="0"/>
              </a:rPr>
              <a:t>najčešće upotrebljavana ulazna </a:t>
            </a:r>
            <a:r>
              <a:rPr lang="hr-HR" sz="2200" dirty="0" smtClean="0">
                <a:latin typeface="Arial" pitchFamily="34" charset="0"/>
                <a:cs typeface="Arial" pitchFamily="34" charset="0"/>
              </a:rPr>
              <a:t>jedinica nakon tipkovnice. </a:t>
            </a:r>
            <a:r>
              <a:rPr lang="hr-HR" sz="2200" dirty="0">
                <a:latin typeface="Arial" pitchFamily="34" charset="0"/>
                <a:cs typeface="Arial" pitchFamily="34" charset="0"/>
              </a:rPr>
              <a:t>Za razliku od tipkovnice, miš ne pretvara znakove, već naše pokrete, u digitalni signal razumljiv računalu. Miš je na zaslonu računala prikazan u obliku pokazivača koji najčešće ima oblik bijele strelice. </a:t>
            </a:r>
            <a:r>
              <a:rPr lang="hr-HR" sz="2200" dirty="0" smtClean="0">
                <a:latin typeface="Arial" pitchFamily="34" charset="0"/>
                <a:cs typeface="Arial" pitchFamily="34" charset="0"/>
              </a:rPr>
              <a:t> </a:t>
            </a:r>
            <a:r>
              <a:rPr lang="vi-VN" sz="2200" dirty="0" smtClean="0">
                <a:latin typeface="Arial" pitchFamily="34" charset="0"/>
                <a:cs typeface="Arial" pitchFamily="34" charset="0"/>
              </a:rPr>
              <a:t>Miš </a:t>
            </a:r>
            <a:r>
              <a:rPr lang="vi-VN" sz="2200" dirty="0">
                <a:latin typeface="Arial" pitchFamily="34" charset="0"/>
                <a:cs typeface="Arial" pitchFamily="34" charset="0"/>
              </a:rPr>
              <a:t>se najčešće sastoji od dviju tipki i kotačića između njih. Lijevom tipkom miša zadajemo naredbe računalu dok desnom tipkom pozivamo dodatni izbornik. Između lijeve i desne tipke često se nalazi i kotačić </a:t>
            </a:r>
            <a:r>
              <a:rPr lang="vi-VN" sz="2200" dirty="0" smtClean="0">
                <a:latin typeface="Arial" pitchFamily="34" charset="0"/>
                <a:cs typeface="Arial" pitchFamily="34" charset="0"/>
              </a:rPr>
              <a:t>koji </a:t>
            </a:r>
            <a:r>
              <a:rPr lang="vi-VN" sz="2200" dirty="0">
                <a:latin typeface="Arial" pitchFamily="34" charset="0"/>
                <a:cs typeface="Arial" pitchFamily="34" charset="0"/>
              </a:rPr>
              <a:t>u pravilu koristimo za kretanje po dokumentima i web stranicama, a možemo ga koristiti i kao treću tipku. Poput tipkovnice, miš povezujemo s računalom pomoću kabela </a:t>
            </a:r>
            <a:r>
              <a:rPr lang="vi-VN" sz="2200" dirty="0" smtClean="0">
                <a:latin typeface="Arial" pitchFamily="34" charset="0"/>
                <a:cs typeface="Arial" pitchFamily="34" charset="0"/>
              </a:rPr>
              <a:t>ili </a:t>
            </a:r>
            <a:r>
              <a:rPr lang="vi-VN" sz="2200" dirty="0">
                <a:latin typeface="Arial" pitchFamily="34" charset="0"/>
                <a:cs typeface="Arial" pitchFamily="34" charset="0"/>
              </a:rPr>
              <a:t>bežično. </a:t>
            </a:r>
            <a:r>
              <a:rPr lang="hr-HR" sz="2200" dirty="0" smtClean="0">
                <a:latin typeface="Arial" pitchFamily="34" charset="0"/>
                <a:cs typeface="Arial" pitchFamily="34" charset="0"/>
              </a:rPr>
              <a:t>S </a:t>
            </a:r>
            <a:r>
              <a:rPr lang="hr-HR" sz="2200" dirty="0">
                <a:latin typeface="Arial" pitchFamily="34" charset="0"/>
                <a:cs typeface="Arial" pitchFamily="34" charset="0"/>
              </a:rPr>
              <a:t>obzirom na tehnologiju izrade postoje optomehanički i optički miševi. </a:t>
            </a:r>
          </a:p>
        </p:txBody>
      </p:sp>
    </p:spTree>
    <p:extLst>
      <p:ext uri="{BB962C8B-B14F-4D97-AF65-F5344CB8AC3E}">
        <p14:creationId xmlns:p14="http://schemas.microsoft.com/office/powerpoint/2010/main" val="4175458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32656"/>
            <a:ext cx="8229600" cy="5793507"/>
          </a:xfrm>
        </p:spPr>
        <p:txBody>
          <a:bodyPr>
            <a:normAutofit/>
          </a:bodyPr>
          <a:lstStyle/>
          <a:p>
            <a:endParaRPr lang="hr-HR" sz="2200" dirty="0">
              <a:latin typeface="Arial" pitchFamily="34" charset="0"/>
              <a:cs typeface="Arial" pitchFamily="34" charset="0"/>
            </a:endParaRPr>
          </a:p>
          <a:p>
            <a:r>
              <a:rPr lang="hr-HR" sz="2200" dirty="0">
                <a:latin typeface="Arial" pitchFamily="34" charset="0"/>
                <a:cs typeface="Arial" pitchFamily="34" charset="0"/>
              </a:rPr>
              <a:t>Dodirna podloga (engl. Touchpad) sastavni je dio većine prijenosnih računala. Ova </a:t>
            </a:r>
            <a:r>
              <a:rPr lang="hr-HR" sz="2200" dirty="0" smtClean="0">
                <a:latin typeface="Arial" pitchFamily="34" charset="0"/>
                <a:cs typeface="Arial" pitchFamily="34" charset="0"/>
              </a:rPr>
              <a:t>ulazna </a:t>
            </a:r>
            <a:r>
              <a:rPr lang="hr-HR" sz="2200" dirty="0">
                <a:latin typeface="Arial" pitchFamily="34" charset="0"/>
                <a:cs typeface="Arial" pitchFamily="34" charset="0"/>
              </a:rPr>
              <a:t>jedinica koristi se na prijenosnim računalima zbog svoje praktičnosti u odnosu na miš kao odvojenu jedinicu koja zahtijeva dodatni prostor. Pokazivač miša </a:t>
            </a:r>
            <a:r>
              <a:rPr lang="hr-HR" sz="2200" dirty="0" smtClean="0">
                <a:latin typeface="Arial" pitchFamily="34" charset="0"/>
                <a:cs typeface="Arial" pitchFamily="34" charset="0"/>
              </a:rPr>
              <a:t>pomiče </a:t>
            </a:r>
            <a:r>
              <a:rPr lang="hr-HR" sz="2200" dirty="0">
                <a:latin typeface="Arial" pitchFamily="34" charset="0"/>
                <a:cs typeface="Arial" pitchFamily="34" charset="0"/>
              </a:rPr>
              <a:t>se po zaslonu kako korisnik pomiče prst po podlozi. Klik mišem poziva se laganim tapkanjem po podlozi ili pomoću dvije tipke koje se nalaze ispod podloge,a imaju istu funkciju kao lijeva i desna tipka miša</a:t>
            </a:r>
            <a:r>
              <a:rPr lang="hr-HR" sz="2200" dirty="0" smtClean="0">
                <a:latin typeface="Arial" pitchFamily="34" charset="0"/>
                <a:cs typeface="Arial" pitchFamily="34" charset="0"/>
              </a:rPr>
              <a:t>.</a:t>
            </a:r>
          </a:p>
          <a:p>
            <a:pPr marL="0" indent="0">
              <a:buNone/>
            </a:pPr>
            <a:endParaRPr lang="hr-HR" sz="2200" dirty="0" smtClean="0">
              <a:latin typeface="Arial" pitchFamily="34" charset="0"/>
              <a:cs typeface="Arial" pitchFamily="34" charset="0"/>
            </a:endParaRPr>
          </a:p>
          <a:p>
            <a:r>
              <a:rPr lang="hr-HR" sz="2200" dirty="0" smtClean="0">
                <a:latin typeface="Arial" pitchFamily="34" charset="0"/>
                <a:cs typeface="Arial" pitchFamily="34" charset="0"/>
              </a:rPr>
              <a:t>Grafička ploča (engl. Graphics Tablet) ulazna je jedinica koja se koristi u području  </a:t>
            </a:r>
            <a:r>
              <a:rPr lang="vi-VN" sz="2200" dirty="0" smtClean="0">
                <a:latin typeface="Arial" pitchFamily="34" charset="0"/>
                <a:cs typeface="Arial" pitchFamily="34" charset="0"/>
              </a:rPr>
              <a:t>računalne grafike. Ovaj je uređaj neizbježan za grafički dizajn, računalne animacije </a:t>
            </a:r>
            <a:r>
              <a:rPr lang="hr-HR" sz="2200" dirty="0" smtClean="0">
                <a:latin typeface="Arial" pitchFamily="34" charset="0"/>
                <a:cs typeface="Arial" pitchFamily="34" charset="0"/>
              </a:rPr>
              <a:t>te za izradu tehničkih i ostalih crteža. Prednost je grafičke ploče što omogućava razinu preciznosti koju ne može osigurati miš. </a:t>
            </a:r>
          </a:p>
          <a:p>
            <a:endParaRPr lang="hr-HR" sz="2200" dirty="0">
              <a:latin typeface="Arial" pitchFamily="34" charset="0"/>
              <a:cs typeface="Arial" pitchFamily="34" charset="0"/>
            </a:endParaRPr>
          </a:p>
        </p:txBody>
      </p:sp>
    </p:spTree>
    <p:extLst>
      <p:ext uri="{BB962C8B-B14F-4D97-AF65-F5344CB8AC3E}">
        <p14:creationId xmlns:p14="http://schemas.microsoft.com/office/powerpoint/2010/main" val="18940279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04664"/>
            <a:ext cx="8229600" cy="5721499"/>
          </a:xfrm>
        </p:spPr>
        <p:txBody>
          <a:bodyPr>
            <a:normAutofit/>
          </a:bodyPr>
          <a:lstStyle/>
          <a:p>
            <a:pPr algn="just"/>
            <a:r>
              <a:rPr lang="hr-HR" sz="2200" b="1" dirty="0" smtClean="0">
                <a:solidFill>
                  <a:schemeClr val="accent1">
                    <a:lumMod val="75000"/>
                  </a:schemeClr>
                </a:solidFill>
                <a:latin typeface="Arial" pitchFamily="34" charset="0"/>
                <a:cs typeface="Arial" pitchFamily="34" charset="0"/>
              </a:rPr>
              <a:t>Skener</a:t>
            </a:r>
            <a:r>
              <a:rPr lang="hr-HR" sz="2200" dirty="0" smtClean="0">
                <a:latin typeface="Arial" pitchFamily="34" charset="0"/>
                <a:cs typeface="Arial" pitchFamily="34" charset="0"/>
              </a:rPr>
              <a:t> </a:t>
            </a:r>
            <a:r>
              <a:rPr lang="hr-HR" sz="2200" dirty="0" smtClean="0">
                <a:latin typeface="Arial" pitchFamily="34" charset="0"/>
                <a:cs typeface="Arial" pitchFamily="34" charset="0"/>
              </a:rPr>
              <a:t>je ulazna jedinica </a:t>
            </a:r>
            <a:r>
              <a:rPr lang="hr-HR" sz="2200" dirty="0" smtClean="0">
                <a:latin typeface="Arial" pitchFamily="34" charset="0"/>
                <a:cs typeface="Arial" pitchFamily="34" charset="0"/>
              </a:rPr>
              <a:t>koja pretvara slike i tekst s papira u oblik razumljiv računalu. Skeniranjem digitaliziramo slike kako bismo ih mogli dodatno </a:t>
            </a:r>
            <a:r>
              <a:rPr lang="vi-VN" sz="2200" dirty="0" smtClean="0">
                <a:latin typeface="Arial" pitchFamily="34" charset="0"/>
                <a:cs typeface="Arial" pitchFamily="34" charset="0"/>
              </a:rPr>
              <a:t>obraditi, spremiti ili pregledavati na računalu. Za skeniranje teksta potrebno je koristiti OCR (Optical Character Recognition), posebnu vrstu programa pomoću kojih pretvaramo skenirani tekst u tekst koji možemo uređivati u programima za unos i obradu teksta. </a:t>
            </a:r>
            <a:r>
              <a:rPr lang="hr-HR" sz="2200" dirty="0" smtClean="0">
                <a:latin typeface="Arial" pitchFamily="34" charset="0"/>
                <a:cs typeface="Arial" pitchFamily="34" charset="0"/>
              </a:rPr>
              <a:t>Postoje tri vrste skenera: ručni, stolni i rotacijski, od kojih su najpoznatiji stolni skeneri. Ručni skeneri koriste se za očitavanje crtičnog kôda, a rotacijski su namijenjeni za profesionalnu upotrebu. </a:t>
            </a:r>
          </a:p>
          <a:p>
            <a:pPr algn="just"/>
            <a:endParaRPr lang="hr-HR" sz="2200" dirty="0">
              <a:latin typeface="Arial" pitchFamily="34" charset="0"/>
              <a:cs typeface="Arial" pitchFamily="34" charset="0"/>
            </a:endParaRPr>
          </a:p>
          <a:p>
            <a:endParaRPr lang="hr-HR" sz="2200" dirty="0">
              <a:latin typeface="Arial" pitchFamily="34" charset="0"/>
              <a:cs typeface="Arial" pitchFamily="34" charset="0"/>
            </a:endParaRPr>
          </a:p>
          <a:p>
            <a:r>
              <a:rPr lang="hr-HR" sz="2200" dirty="0">
                <a:latin typeface="Arial" pitchFamily="34" charset="0"/>
                <a:cs typeface="Arial" pitchFamily="34" charset="0"/>
              </a:rPr>
              <a:t>Ostale ulazne </a:t>
            </a:r>
            <a:r>
              <a:rPr lang="hr-HR" sz="2200" dirty="0" smtClean="0">
                <a:latin typeface="Arial" pitchFamily="34" charset="0"/>
                <a:cs typeface="Arial" pitchFamily="34" charset="0"/>
              </a:rPr>
              <a:t>jedinice: digitalni fotoaparat, web kamera, mikrofon, uređaji za računalne igre </a:t>
            </a:r>
          </a:p>
          <a:p>
            <a:endParaRPr lang="hr-HR" sz="2200" dirty="0">
              <a:latin typeface="Arial" pitchFamily="34" charset="0"/>
              <a:cs typeface="Arial" pitchFamily="34" charset="0"/>
            </a:endParaRPr>
          </a:p>
        </p:txBody>
      </p:sp>
    </p:spTree>
    <p:extLst>
      <p:ext uri="{BB962C8B-B14F-4D97-AF65-F5344CB8AC3E}">
        <p14:creationId xmlns:p14="http://schemas.microsoft.com/office/powerpoint/2010/main" val="1688018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hr-HR" sz="3600" dirty="0" smtClean="0">
                <a:latin typeface="Arial" pitchFamily="34" charset="0"/>
                <a:cs typeface="Arial" pitchFamily="34" charset="0"/>
              </a:rPr>
              <a:t>Izlazne jedinice</a:t>
            </a:r>
            <a:endParaRPr lang="hr-HR" sz="3600" dirty="0">
              <a:latin typeface="Arial" pitchFamily="34" charset="0"/>
              <a:cs typeface="Arial" pitchFamily="34" charset="0"/>
            </a:endParaRPr>
          </a:p>
        </p:txBody>
      </p:sp>
      <p:sp>
        <p:nvSpPr>
          <p:cNvPr id="5" name="Content Placeholder 4"/>
          <p:cNvSpPr>
            <a:spLocks noGrp="1"/>
          </p:cNvSpPr>
          <p:nvPr>
            <p:ph sz="quarter" idx="1"/>
          </p:nvPr>
        </p:nvSpPr>
        <p:spPr/>
        <p:txBody>
          <a:bodyPr>
            <a:normAutofit lnSpcReduction="10000"/>
          </a:bodyPr>
          <a:lstStyle/>
          <a:p>
            <a:pPr algn="just"/>
            <a:endParaRPr lang="hr-HR" sz="2200" dirty="0">
              <a:latin typeface="Arial" pitchFamily="34" charset="0"/>
              <a:cs typeface="Arial" pitchFamily="34" charset="0"/>
            </a:endParaRPr>
          </a:p>
          <a:p>
            <a:pPr algn="just"/>
            <a:r>
              <a:rPr lang="vi-VN" sz="2200" dirty="0">
                <a:latin typeface="Arial" pitchFamily="34" charset="0"/>
                <a:cs typeface="Arial" pitchFamily="34" charset="0"/>
              </a:rPr>
              <a:t>Monitor je najvažniji izlazni uređaj jer prikazuje rezultate obrade te predstavlja sučelje za rad i komunikaciju s računalom. Pojam monitor odnosi se na cijeli uređaj, a zaslon (engl. screen) na prostor s prednje strane monitora koji koristimo za prikaz. </a:t>
            </a:r>
            <a:r>
              <a:rPr lang="vi-VN" sz="2200" dirty="0" smtClean="0">
                <a:latin typeface="Arial" pitchFamily="34" charset="0"/>
                <a:cs typeface="Arial" pitchFamily="34" charset="0"/>
              </a:rPr>
              <a:t>Monitor </a:t>
            </a:r>
            <a:r>
              <a:rPr lang="vi-VN" sz="2200" dirty="0">
                <a:latin typeface="Arial" pitchFamily="34" charset="0"/>
                <a:cs typeface="Arial" pitchFamily="34" charset="0"/>
              </a:rPr>
              <a:t>spajamo s računalom pomoću posebnog kabela. Vrsta kabela ovisi o vrsti monitora, a može biti digitalni ili analogni. Uređaj neophodan za komunikaciju između monitora i računala jest grafička kartica. Grafička kartica spaja se izravno na matičnu ploču pomoću posebnog utora. Postoje izvedbe matičnih ploča s već ugrađenom grafičkom karticom</a:t>
            </a:r>
            <a:r>
              <a:rPr lang="vi-VN" sz="2200" dirty="0" smtClean="0">
                <a:latin typeface="Arial" pitchFamily="34" charset="0"/>
                <a:cs typeface="Arial" pitchFamily="34" charset="0"/>
              </a:rPr>
              <a:t>.</a:t>
            </a:r>
            <a:r>
              <a:rPr lang="hr-HR" sz="2200" dirty="0" smtClean="0">
                <a:latin typeface="Arial" pitchFamily="34" charset="0"/>
                <a:cs typeface="Arial" pitchFamily="34" charset="0"/>
              </a:rPr>
              <a:t> </a:t>
            </a:r>
            <a:r>
              <a:rPr lang="hr-HR" sz="2400" dirty="0" smtClean="0"/>
              <a:t>Prema </a:t>
            </a:r>
            <a:r>
              <a:rPr lang="hr-HR" sz="2400" dirty="0"/>
              <a:t>tehnologiji izrade razlikujemo CRT, LCD i LED monitore. </a:t>
            </a:r>
            <a:r>
              <a:rPr lang="vi-VN" sz="2200" dirty="0" smtClean="0">
                <a:latin typeface="Arial" pitchFamily="34" charset="0"/>
                <a:cs typeface="Arial" pitchFamily="34" charset="0"/>
              </a:rPr>
              <a:t> </a:t>
            </a:r>
            <a:endParaRPr lang="hr-HR" sz="2200" dirty="0">
              <a:latin typeface="Arial" pitchFamily="34" charset="0"/>
              <a:cs typeface="Arial" pitchFamily="34" charset="0"/>
            </a:endParaRPr>
          </a:p>
        </p:txBody>
      </p:sp>
    </p:spTree>
    <p:extLst>
      <p:ext uri="{BB962C8B-B14F-4D97-AF65-F5344CB8AC3E}">
        <p14:creationId xmlns:p14="http://schemas.microsoft.com/office/powerpoint/2010/main" val="105615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
          </p:nvPr>
        </p:nvSpPr>
        <p:spPr>
          <a:xfrm>
            <a:off x="457200" y="332656"/>
            <a:ext cx="8229600" cy="5793507"/>
          </a:xfrm>
        </p:spPr>
        <p:txBody>
          <a:bodyPr>
            <a:noAutofit/>
          </a:bodyPr>
          <a:lstStyle/>
          <a:p>
            <a:pPr algn="just"/>
            <a:r>
              <a:rPr lang="hr-HR" sz="2200" u="sng" dirty="0" smtClean="0">
                <a:latin typeface="Arial" pitchFamily="34" charset="0"/>
                <a:cs typeface="Arial" pitchFamily="34" charset="0"/>
              </a:rPr>
              <a:t>Veličina LCD monitora </a:t>
            </a:r>
            <a:r>
              <a:rPr lang="hr-HR" sz="2200" dirty="0" smtClean="0">
                <a:latin typeface="Arial" pitchFamily="34" charset="0"/>
                <a:cs typeface="Arial" pitchFamily="34" charset="0"/>
              </a:rPr>
              <a:t>veličina je zaslona mjerena po dijagonali. Kod CRT monitora veličina se mjeri po dijagonali cijelog prednjeg dijela monitora, uključujući i obrub katodne cijevi.  </a:t>
            </a:r>
            <a:r>
              <a:rPr lang="hr-HR" sz="2200" u="sng" dirty="0" smtClean="0">
                <a:latin typeface="Arial" pitchFamily="34" charset="0"/>
                <a:cs typeface="Arial" pitchFamily="34" charset="0"/>
              </a:rPr>
              <a:t>Razlučivost monitora </a:t>
            </a:r>
            <a:r>
              <a:rPr lang="hr-HR" sz="2200" dirty="0" smtClean="0">
                <a:latin typeface="Arial" pitchFamily="34" charset="0"/>
                <a:cs typeface="Arial" pitchFamily="34" charset="0"/>
              </a:rPr>
              <a:t>odnosi se na broj točkica od kojih se sastoji slika na zaslonu. Razlučivost monitora prikazujemo brojem točkica po vodoravnoj i okomitoj osi.  </a:t>
            </a:r>
            <a:r>
              <a:rPr lang="vi-VN" sz="2200" u="sng" dirty="0" smtClean="0">
                <a:latin typeface="Arial" pitchFamily="34" charset="0"/>
                <a:cs typeface="Arial" pitchFamily="34" charset="0"/>
              </a:rPr>
              <a:t>Format zaslona</a:t>
            </a:r>
            <a:r>
              <a:rPr lang="vi-VN" sz="2200" dirty="0" smtClean="0">
                <a:latin typeface="Arial" pitchFamily="34" charset="0"/>
                <a:cs typeface="Arial" pitchFamily="34" charset="0"/>
              </a:rPr>
              <a:t> odnos je između širine i visine zaslona, koji je kod starijih televizora i monitora iznosio 4:3. </a:t>
            </a:r>
            <a:r>
              <a:rPr lang="hr-HR" sz="2200" u="sng" dirty="0" smtClean="0">
                <a:latin typeface="Arial" pitchFamily="34" charset="0"/>
                <a:cs typeface="Arial" pitchFamily="34" charset="0"/>
              </a:rPr>
              <a:t>Vrijeme odaziva </a:t>
            </a:r>
            <a:r>
              <a:rPr lang="hr-HR" sz="2200" dirty="0" smtClean="0">
                <a:latin typeface="Arial" pitchFamily="34" charset="0"/>
                <a:cs typeface="Arial" pitchFamily="34" charset="0"/>
              </a:rPr>
              <a:t>odnosi se na LCD monitore i označava brzinu potrebnu jednom pikselu da promijeni boju iz crne u bijelu i nazad u crnu. </a:t>
            </a:r>
            <a:r>
              <a:rPr lang="hr-HR" sz="2200" u="sng" dirty="0" smtClean="0">
                <a:latin typeface="Arial" pitchFamily="34" charset="0"/>
                <a:cs typeface="Arial" pitchFamily="34" charset="0"/>
              </a:rPr>
              <a:t>Kut gledanja </a:t>
            </a:r>
            <a:r>
              <a:rPr lang="hr-HR" sz="2200" dirty="0" smtClean="0">
                <a:latin typeface="Arial" pitchFamily="34" charset="0"/>
                <a:cs typeface="Arial" pitchFamily="34" charset="0"/>
              </a:rPr>
              <a:t>važna je informacija za LCD monitore, a označava maksimalni kut iz kojeg je slika vidljiva na prihvatljivoj razini.</a:t>
            </a:r>
          </a:p>
          <a:p>
            <a:pPr algn="just"/>
            <a:endParaRPr lang="hr-HR" sz="2200" dirty="0">
              <a:latin typeface="Arial" pitchFamily="34" charset="0"/>
              <a:cs typeface="Arial" pitchFamily="34" charset="0"/>
            </a:endParaRPr>
          </a:p>
          <a:p>
            <a:pPr algn="just"/>
            <a:r>
              <a:rPr lang="hr-HR" sz="2200" dirty="0" smtClean="0">
                <a:latin typeface="Arial" pitchFamily="34" charset="0"/>
                <a:cs typeface="Arial" pitchFamily="34" charset="0"/>
              </a:rPr>
              <a:t>U upotrebi su i monitori sa zaslonom osjetljivim na. Ova vrsta monitora istovremeno je ulazna i izlazna jedinica. Zaslon je osjetljiv na pritisak </a:t>
            </a:r>
            <a:r>
              <a:rPr lang="hr-HR" sz="2200" dirty="0">
                <a:latin typeface="Arial" pitchFamily="34" charset="0"/>
                <a:cs typeface="Arial" pitchFamily="34" charset="0"/>
              </a:rPr>
              <a:t>te korisnik komunicira s računalom dodirivanjem zaslona na mjestima gdje se nalaze slike i riječi. </a:t>
            </a:r>
          </a:p>
        </p:txBody>
      </p:sp>
    </p:spTree>
    <p:extLst>
      <p:ext uri="{BB962C8B-B14F-4D97-AF65-F5344CB8AC3E}">
        <p14:creationId xmlns:p14="http://schemas.microsoft.com/office/powerpoint/2010/main" val="29006868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50</TotalTime>
  <Words>2402</Words>
  <Application>Microsoft Office PowerPoint</Application>
  <PresentationFormat>On-screen Show (4:3)</PresentationFormat>
  <Paragraphs>85</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Oriel</vt:lpstr>
      <vt:lpstr>2. Hardver </vt:lpstr>
      <vt:lpstr>PowerPoint Presentation</vt:lpstr>
      <vt:lpstr>PowerPoint Presentation</vt:lpstr>
      <vt:lpstr>Ulazne jedinice </vt:lpstr>
      <vt:lpstr>PowerPoint Presentation</vt:lpstr>
      <vt:lpstr>PowerPoint Presentation</vt:lpstr>
      <vt:lpstr>PowerPoint Presentation</vt:lpstr>
      <vt:lpstr>Izlazne jedinice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Natalia Olivier</dc:creator>
  <cp:lastModifiedBy>Natalia Olivier</cp:lastModifiedBy>
  <cp:revision>9</cp:revision>
  <dcterms:created xsi:type="dcterms:W3CDTF">2012-10-19T09:49:10Z</dcterms:created>
  <dcterms:modified xsi:type="dcterms:W3CDTF">2012-10-19T12:29:41Z</dcterms:modified>
</cp:coreProperties>
</file>